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84" r:id="rId2"/>
    <p:sldId id="292" r:id="rId3"/>
    <p:sldId id="294" r:id="rId4"/>
    <p:sldId id="295" r:id="rId5"/>
    <p:sldId id="296" r:id="rId6"/>
    <p:sldId id="297" r:id="rId7"/>
    <p:sldId id="303" r:id="rId8"/>
    <p:sldId id="304" r:id="rId9"/>
    <p:sldId id="299" r:id="rId10"/>
    <p:sldId id="301" r:id="rId11"/>
    <p:sldId id="300" r:id="rId12"/>
    <p:sldId id="302" r:id="rId13"/>
  </p:sldIdLst>
  <p:sldSz cx="12192000" cy="6858000"/>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857"/>
    <a:srgbClr val="7495CA"/>
    <a:srgbClr val="314E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86380" autoAdjust="0"/>
  </p:normalViewPr>
  <p:slideViewPr>
    <p:cSldViewPr>
      <p:cViewPr varScale="1">
        <p:scale>
          <a:sx n="80" d="100"/>
          <a:sy n="80" d="100"/>
        </p:scale>
        <p:origin x="58" y="77"/>
      </p:cViewPr>
      <p:guideLst>
        <p:guide orient="horz" pos="2160"/>
        <p:guide pos="3840"/>
      </p:guideLst>
    </p:cSldViewPr>
  </p:slideViewPr>
  <p:outlineViewPr>
    <p:cViewPr>
      <p:scale>
        <a:sx n="33" d="100"/>
        <a:sy n="33" d="100"/>
      </p:scale>
      <p:origin x="0" y="-843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4099"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52228"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102"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4103"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49DDC45E-13E6-47CC-AFEC-3C1E5CC843AE}" type="slidenum">
              <a:rPr lang="de-DE"/>
              <a:pPr>
                <a:defRPr/>
              </a:pPr>
              <a:t>‹Nr.›</a:t>
            </a:fld>
            <a:endParaRPr lang="de-DE"/>
          </a:p>
        </p:txBody>
      </p:sp>
    </p:spTree>
    <p:extLst>
      <p:ext uri="{BB962C8B-B14F-4D97-AF65-F5344CB8AC3E}">
        <p14:creationId xmlns:p14="http://schemas.microsoft.com/office/powerpoint/2010/main" val="10454462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MZ-Star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de-DE"/>
              <a:t>Dr. Johannes Badenhop</a:t>
            </a:r>
          </a:p>
        </p:txBody>
      </p:sp>
      <p:sp>
        <p:nvSpPr>
          <p:cNvPr id="3" name="Rectangle 5"/>
          <p:cNvSpPr>
            <a:spLocks noGrp="1" noChangeArrowheads="1"/>
          </p:cNvSpPr>
          <p:nvPr>
            <p:ph type="ftr" sz="quarter" idx="11"/>
          </p:nvPr>
        </p:nvSpPr>
        <p:spPr>
          <a:ln/>
        </p:spPr>
        <p:txBody>
          <a:bodyPr/>
          <a:lstStyle>
            <a:lvl1pPr>
              <a:defRPr/>
            </a:lvl1pPr>
          </a:lstStyle>
          <a:p>
            <a:pPr>
              <a:defRPr/>
            </a:pPr>
            <a:r>
              <a:rPr lang="de-DE"/>
              <a:t>Vergaberecht bei Zuwendungen</a:t>
            </a:r>
          </a:p>
        </p:txBody>
      </p:sp>
      <p:sp>
        <p:nvSpPr>
          <p:cNvPr id="4" name="Rectangle 6"/>
          <p:cNvSpPr>
            <a:spLocks noGrp="1" noChangeArrowheads="1"/>
          </p:cNvSpPr>
          <p:nvPr>
            <p:ph type="sldNum" sz="quarter" idx="12"/>
          </p:nvPr>
        </p:nvSpPr>
        <p:spPr>
          <a:ln/>
        </p:spPr>
        <p:txBody>
          <a:bodyPr/>
          <a:lstStyle>
            <a:lvl1pPr>
              <a:defRPr/>
            </a:lvl1pPr>
          </a:lstStyle>
          <a:p>
            <a:pPr>
              <a:defRPr/>
            </a:pPr>
            <a:fld id="{DF2C022D-25EA-43E3-A1C5-58E2DBEC266D}" type="slidenum">
              <a:rPr lang="de-DE"/>
              <a:pPr>
                <a:defRPr/>
              </a:pPr>
              <a:t>‹Nr.›</a:t>
            </a:fld>
            <a:endParaRPr lang="de-DE"/>
          </a:p>
        </p:txBody>
      </p:sp>
      <p:sp>
        <p:nvSpPr>
          <p:cNvPr id="5" name="Titel 1"/>
          <p:cNvSpPr>
            <a:spLocks noGrp="1"/>
          </p:cNvSpPr>
          <p:nvPr>
            <p:ph type="title"/>
          </p:nvPr>
        </p:nvSpPr>
        <p:spPr>
          <a:xfrm>
            <a:off x="623392" y="4800600"/>
            <a:ext cx="10945216" cy="1148680"/>
          </a:xfrm>
        </p:spPr>
        <p:txBody>
          <a:bodyPr/>
          <a:lstStyle/>
          <a:p>
            <a:r>
              <a:rPr lang="de-DE"/>
              <a:t>Mastertitelformat bearbeiten</a:t>
            </a:r>
            <a:endParaRPr lang="de-DE" dirty="0"/>
          </a:p>
        </p:txBody>
      </p:sp>
      <p:pic>
        <p:nvPicPr>
          <p:cNvPr id="7" name="Bildplatzhalter 4"/>
          <p:cNvPicPr>
            <a:picLocks noChangeAspect="1"/>
          </p:cNvPicPr>
          <p:nvPr userDrawn="1"/>
        </p:nvPicPr>
        <p:blipFill>
          <a:blip r:embed="rId2">
            <a:extLst>
              <a:ext uri="{28A0092B-C50C-407E-A947-70E740481C1C}">
                <a14:useLocalDpi xmlns:a14="http://schemas.microsoft.com/office/drawing/2010/main" val="0"/>
              </a:ext>
            </a:extLst>
          </a:blip>
          <a:srcRect t="10581" b="10581"/>
          <a:stretch>
            <a:fillRect/>
          </a:stretch>
        </p:blipFill>
        <p:spPr bwMode="auto">
          <a:xfrm>
            <a:off x="623392" y="1258416"/>
            <a:ext cx="10945216" cy="346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741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pPr>
              <a:defRPr/>
            </a:pPr>
            <a:r>
              <a:rPr lang="de-DE"/>
              <a:t>Dr. Johannes Badenhop</a:t>
            </a:r>
            <a:endParaRPr lang="de-DE" dirty="0"/>
          </a:p>
        </p:txBody>
      </p:sp>
      <p:sp>
        <p:nvSpPr>
          <p:cNvPr id="4" name="Fußzeilenplatzhalter 3"/>
          <p:cNvSpPr>
            <a:spLocks noGrp="1"/>
          </p:cNvSpPr>
          <p:nvPr>
            <p:ph type="ftr" sz="quarter" idx="11"/>
          </p:nvPr>
        </p:nvSpPr>
        <p:spPr/>
        <p:txBody>
          <a:bodyPr/>
          <a:lstStyle/>
          <a:p>
            <a:pPr>
              <a:defRPr/>
            </a:pPr>
            <a:r>
              <a:rPr lang="de-DE"/>
              <a:t>Vergaberecht bei Zuwendungen</a:t>
            </a:r>
            <a:endParaRPr lang="de-DE" dirty="0"/>
          </a:p>
        </p:txBody>
      </p:sp>
      <p:sp>
        <p:nvSpPr>
          <p:cNvPr id="5" name="Foliennummernplatzhalter 4"/>
          <p:cNvSpPr>
            <a:spLocks noGrp="1"/>
          </p:cNvSpPr>
          <p:nvPr>
            <p:ph type="sldNum" sz="quarter" idx="12"/>
          </p:nvPr>
        </p:nvSpPr>
        <p:spPr/>
        <p:txBody>
          <a:bodyPr/>
          <a:lstStyle/>
          <a:p>
            <a:pPr>
              <a:defRPr/>
            </a:pPr>
            <a:fld id="{63D0F30D-0D4D-42DB-87D0-5A7F092F7B42}" type="slidenum">
              <a:rPr lang="de-DE" smtClean="0"/>
              <a:pPr>
                <a:defRPr/>
              </a:pPr>
              <a:t>‹Nr.›</a:t>
            </a:fld>
            <a:endParaRPr lang="de-DE"/>
          </a:p>
        </p:txBody>
      </p:sp>
      <p:sp>
        <p:nvSpPr>
          <p:cNvPr id="11" name="Inhaltsplatzhalter 10"/>
          <p:cNvSpPr>
            <a:spLocks noGrp="1"/>
          </p:cNvSpPr>
          <p:nvPr>
            <p:ph sz="quarter" idx="13"/>
          </p:nvPr>
        </p:nvSpPr>
        <p:spPr>
          <a:xfrm>
            <a:off x="3215681" y="3789040"/>
            <a:ext cx="5185833" cy="1873250"/>
          </a:xfrm>
        </p:spPr>
        <p:txBody>
          <a:bodyPr/>
          <a:lstStyle>
            <a:lvl1pPr marL="0" indent="0">
              <a:buNone/>
              <a:defRPr/>
            </a:lvl1pPr>
          </a:lstStyle>
          <a:p>
            <a:pPr lvl="0"/>
            <a:r>
              <a:rPr lang="de-DE"/>
              <a:t>Mastertextformat bearbeiten</a:t>
            </a:r>
          </a:p>
          <a:p>
            <a:pPr lvl="1"/>
            <a:r>
              <a:rPr lang="de-DE"/>
              <a:t>Zweite Ebene</a:t>
            </a:r>
          </a:p>
          <a:p>
            <a:pPr lvl="2"/>
            <a:r>
              <a:rPr lang="de-DE"/>
              <a:t>Dritte Ebene</a:t>
            </a:r>
          </a:p>
          <a:p>
            <a:pPr lvl="3"/>
            <a:r>
              <a:rPr lang="de-DE"/>
              <a:t>Vierte Ebene</a:t>
            </a:r>
          </a:p>
        </p:txBody>
      </p:sp>
      <p:sp>
        <p:nvSpPr>
          <p:cNvPr id="13" name="Textplatzhalter 12"/>
          <p:cNvSpPr>
            <a:spLocks noGrp="1"/>
          </p:cNvSpPr>
          <p:nvPr>
            <p:ph type="body" sz="quarter" idx="14" hasCustomPrompt="1"/>
          </p:nvPr>
        </p:nvSpPr>
        <p:spPr>
          <a:xfrm>
            <a:off x="2639484" y="2205038"/>
            <a:ext cx="6239933" cy="1079500"/>
          </a:xfrm>
        </p:spPr>
        <p:txBody>
          <a:bodyPr/>
          <a:lstStyle>
            <a:lvl2pPr marL="457200" indent="0">
              <a:buNone/>
              <a:defRPr/>
            </a:lvl2pPr>
          </a:lstStyle>
          <a:p>
            <a:pPr lvl="1"/>
            <a:r>
              <a:rPr lang="de-DE" dirty="0"/>
              <a:t>Zweite Ebene</a:t>
            </a:r>
          </a:p>
        </p:txBody>
      </p:sp>
    </p:spTree>
    <p:extLst>
      <p:ext uri="{BB962C8B-B14F-4D97-AF65-F5344CB8AC3E}">
        <p14:creationId xmlns:p14="http://schemas.microsoft.com/office/powerpoint/2010/main" val="1096884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a:t>Dr. Johannes Badenhop</a:t>
            </a:r>
          </a:p>
        </p:txBody>
      </p:sp>
      <p:sp>
        <p:nvSpPr>
          <p:cNvPr id="6" name="Rectangle 5"/>
          <p:cNvSpPr>
            <a:spLocks noGrp="1" noChangeArrowheads="1"/>
          </p:cNvSpPr>
          <p:nvPr>
            <p:ph type="ftr" sz="quarter" idx="11"/>
          </p:nvPr>
        </p:nvSpPr>
        <p:spPr>
          <a:ln/>
        </p:spPr>
        <p:txBody>
          <a:bodyPr/>
          <a:lstStyle>
            <a:lvl1pPr>
              <a:defRPr/>
            </a:lvl1pPr>
          </a:lstStyle>
          <a:p>
            <a:pPr>
              <a:defRPr/>
            </a:pPr>
            <a:r>
              <a:rPr lang="de-DE"/>
              <a:t>Vergaberecht bei Zuwendungen</a:t>
            </a:r>
          </a:p>
        </p:txBody>
      </p:sp>
      <p:sp>
        <p:nvSpPr>
          <p:cNvPr id="7" name="Rectangle 6"/>
          <p:cNvSpPr>
            <a:spLocks noGrp="1" noChangeArrowheads="1"/>
          </p:cNvSpPr>
          <p:nvPr>
            <p:ph type="sldNum" sz="quarter" idx="12"/>
          </p:nvPr>
        </p:nvSpPr>
        <p:spPr>
          <a:ln/>
        </p:spPr>
        <p:txBody>
          <a:bodyPr/>
          <a:lstStyle>
            <a:lvl1pPr>
              <a:defRPr/>
            </a:lvl1pPr>
          </a:lstStyle>
          <a:p>
            <a:pPr>
              <a:defRPr/>
            </a:pPr>
            <a:fld id="{CCBE7AFF-8627-4782-85AF-3B67C020DF18}" type="slidenum">
              <a:rPr lang="de-DE"/>
              <a:pPr>
                <a:defRPr/>
              </a:pPr>
              <a:t>‹Nr.›</a:t>
            </a:fld>
            <a:endParaRPr lang="de-DE"/>
          </a:p>
        </p:txBody>
      </p:sp>
    </p:spTree>
    <p:extLst>
      <p:ext uri="{BB962C8B-B14F-4D97-AF65-F5344CB8AC3E}">
        <p14:creationId xmlns:p14="http://schemas.microsoft.com/office/powerpoint/2010/main" val="3889561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a:t>Dr. Johannes Badenhop</a:t>
            </a:r>
          </a:p>
        </p:txBody>
      </p:sp>
      <p:sp>
        <p:nvSpPr>
          <p:cNvPr id="6" name="Rectangle 5"/>
          <p:cNvSpPr>
            <a:spLocks noGrp="1" noChangeArrowheads="1"/>
          </p:cNvSpPr>
          <p:nvPr>
            <p:ph type="ftr" sz="quarter" idx="11"/>
          </p:nvPr>
        </p:nvSpPr>
        <p:spPr>
          <a:ln/>
        </p:spPr>
        <p:txBody>
          <a:bodyPr/>
          <a:lstStyle>
            <a:lvl1pPr>
              <a:defRPr/>
            </a:lvl1pPr>
          </a:lstStyle>
          <a:p>
            <a:pPr>
              <a:defRPr/>
            </a:pPr>
            <a:endParaRPr lang="de-DE" dirty="0"/>
          </a:p>
        </p:txBody>
      </p:sp>
      <p:sp>
        <p:nvSpPr>
          <p:cNvPr id="7" name="Rectangle 6"/>
          <p:cNvSpPr>
            <a:spLocks noGrp="1" noChangeArrowheads="1"/>
          </p:cNvSpPr>
          <p:nvPr>
            <p:ph type="sldNum" sz="quarter" idx="12"/>
          </p:nvPr>
        </p:nvSpPr>
        <p:spPr>
          <a:ln/>
        </p:spPr>
        <p:txBody>
          <a:bodyPr/>
          <a:lstStyle>
            <a:lvl1pPr>
              <a:defRPr/>
            </a:lvl1pPr>
          </a:lstStyle>
          <a:p>
            <a:pPr>
              <a:defRPr/>
            </a:pPr>
            <a:fld id="{6FA6FF2F-FDFF-423C-A1DA-A06E37D7D521}" type="slidenum">
              <a:rPr lang="de-DE"/>
              <a:pPr>
                <a:defRPr/>
              </a:pPr>
              <a:t>‹Nr.›</a:t>
            </a:fld>
            <a:endParaRPr lang="de-DE"/>
          </a:p>
        </p:txBody>
      </p:sp>
    </p:spTree>
    <p:extLst>
      <p:ext uri="{BB962C8B-B14F-4D97-AF65-F5344CB8AC3E}">
        <p14:creationId xmlns:p14="http://schemas.microsoft.com/office/powerpoint/2010/main" val="2071603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r>
              <a:rPr lang="de-DE"/>
              <a:t>Dr. Johannes Badenhop</a:t>
            </a:r>
          </a:p>
        </p:txBody>
      </p:sp>
      <p:sp>
        <p:nvSpPr>
          <p:cNvPr id="5" name="Rectangle 5"/>
          <p:cNvSpPr>
            <a:spLocks noGrp="1" noChangeArrowheads="1"/>
          </p:cNvSpPr>
          <p:nvPr>
            <p:ph type="ftr" sz="quarter" idx="11"/>
          </p:nvPr>
        </p:nvSpPr>
        <p:spPr>
          <a:ln/>
        </p:spPr>
        <p:txBody>
          <a:bodyPr/>
          <a:lstStyle>
            <a:lvl1pPr>
              <a:defRPr/>
            </a:lvl1pPr>
          </a:lstStyle>
          <a:p>
            <a:pPr>
              <a:defRPr/>
            </a:pPr>
            <a:r>
              <a:rPr lang="de-DE"/>
              <a:t>Vergaberecht bei Zuwendungen</a:t>
            </a:r>
          </a:p>
        </p:txBody>
      </p:sp>
      <p:sp>
        <p:nvSpPr>
          <p:cNvPr id="6" name="Rectangle 6"/>
          <p:cNvSpPr>
            <a:spLocks noGrp="1" noChangeArrowheads="1"/>
          </p:cNvSpPr>
          <p:nvPr>
            <p:ph type="sldNum" sz="quarter" idx="12"/>
          </p:nvPr>
        </p:nvSpPr>
        <p:spPr>
          <a:ln/>
        </p:spPr>
        <p:txBody>
          <a:bodyPr/>
          <a:lstStyle>
            <a:lvl1pPr>
              <a:defRPr/>
            </a:lvl1pPr>
          </a:lstStyle>
          <a:p>
            <a:pPr>
              <a:defRPr/>
            </a:pPr>
            <a:fld id="{EC9F77C7-A858-4328-8E18-63D546A0FA42}" type="slidenum">
              <a:rPr lang="de-DE"/>
              <a:pPr>
                <a:defRPr/>
              </a:pPr>
              <a:t>‹Nr.›</a:t>
            </a:fld>
            <a:endParaRPr lang="de-DE"/>
          </a:p>
        </p:txBody>
      </p:sp>
    </p:spTree>
    <p:extLst>
      <p:ext uri="{BB962C8B-B14F-4D97-AF65-F5344CB8AC3E}">
        <p14:creationId xmlns:p14="http://schemas.microsoft.com/office/powerpoint/2010/main" val="2441050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r>
              <a:rPr lang="de-DE"/>
              <a:t>Dr. Johannes Badenhop</a:t>
            </a:r>
          </a:p>
        </p:txBody>
      </p:sp>
      <p:sp>
        <p:nvSpPr>
          <p:cNvPr id="5" name="Rectangle 5"/>
          <p:cNvSpPr>
            <a:spLocks noGrp="1" noChangeArrowheads="1"/>
          </p:cNvSpPr>
          <p:nvPr>
            <p:ph type="ftr" sz="quarter" idx="11"/>
          </p:nvPr>
        </p:nvSpPr>
        <p:spPr>
          <a:ln/>
        </p:spPr>
        <p:txBody>
          <a:bodyPr/>
          <a:lstStyle>
            <a:lvl1pPr>
              <a:defRPr/>
            </a:lvl1pPr>
          </a:lstStyle>
          <a:p>
            <a:pPr>
              <a:defRPr/>
            </a:pPr>
            <a:r>
              <a:rPr lang="de-DE"/>
              <a:t>Vergaberecht bei Zuwendungen</a:t>
            </a:r>
          </a:p>
        </p:txBody>
      </p:sp>
      <p:sp>
        <p:nvSpPr>
          <p:cNvPr id="6" name="Rectangle 6"/>
          <p:cNvSpPr>
            <a:spLocks noGrp="1" noChangeArrowheads="1"/>
          </p:cNvSpPr>
          <p:nvPr>
            <p:ph type="sldNum" sz="quarter" idx="12"/>
          </p:nvPr>
        </p:nvSpPr>
        <p:spPr>
          <a:ln/>
        </p:spPr>
        <p:txBody>
          <a:bodyPr/>
          <a:lstStyle>
            <a:lvl1pPr>
              <a:defRPr/>
            </a:lvl1pPr>
          </a:lstStyle>
          <a:p>
            <a:pPr>
              <a:defRPr/>
            </a:pPr>
            <a:fld id="{F9C177CF-9BF7-43AC-9AF9-53DC067FC4D7}" type="slidenum">
              <a:rPr lang="de-DE"/>
              <a:pPr>
                <a:defRPr/>
              </a:pPr>
              <a:t>‹Nr.›</a:t>
            </a:fld>
            <a:endParaRPr lang="de-DE"/>
          </a:p>
        </p:txBody>
      </p:sp>
    </p:spTree>
    <p:extLst>
      <p:ext uri="{BB962C8B-B14F-4D97-AF65-F5344CB8AC3E}">
        <p14:creationId xmlns:p14="http://schemas.microsoft.com/office/powerpoint/2010/main" val="3876900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de-DE"/>
              <a:t>Mastertitelformat bearbeiten</a:t>
            </a:r>
          </a:p>
        </p:txBody>
      </p:sp>
      <p:sp>
        <p:nvSpPr>
          <p:cNvPr id="3" name="Textplatzhalter 2"/>
          <p:cNvSpPr>
            <a:spLocks noGrp="1"/>
          </p:cNvSpPr>
          <p:nvPr>
            <p:ph type="body" sz="half" idx="1"/>
          </p:nvPr>
        </p:nvSpPr>
        <p:spPr>
          <a:xfrm>
            <a:off x="609600" y="1600201"/>
            <a:ext cx="5384800" cy="452596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r>
              <a:rPr lang="de-DE"/>
              <a:t>Dr. Johannes Badenhop</a:t>
            </a:r>
          </a:p>
        </p:txBody>
      </p:sp>
      <p:sp>
        <p:nvSpPr>
          <p:cNvPr id="6" name="Rectangle 5"/>
          <p:cNvSpPr>
            <a:spLocks noGrp="1" noChangeArrowheads="1"/>
          </p:cNvSpPr>
          <p:nvPr>
            <p:ph type="ftr" sz="quarter" idx="11"/>
          </p:nvPr>
        </p:nvSpPr>
        <p:spPr>
          <a:ln/>
        </p:spPr>
        <p:txBody>
          <a:bodyPr/>
          <a:lstStyle>
            <a:lvl1pPr>
              <a:defRPr/>
            </a:lvl1pPr>
          </a:lstStyle>
          <a:p>
            <a:pPr>
              <a:defRPr/>
            </a:pPr>
            <a:r>
              <a:rPr lang="de-DE"/>
              <a:t>Vergaberecht bei Zuwendungen</a:t>
            </a:r>
          </a:p>
        </p:txBody>
      </p:sp>
      <p:sp>
        <p:nvSpPr>
          <p:cNvPr id="7" name="Rectangle 6"/>
          <p:cNvSpPr>
            <a:spLocks noGrp="1" noChangeArrowheads="1"/>
          </p:cNvSpPr>
          <p:nvPr>
            <p:ph type="sldNum" sz="quarter" idx="12"/>
          </p:nvPr>
        </p:nvSpPr>
        <p:spPr>
          <a:ln/>
        </p:spPr>
        <p:txBody>
          <a:bodyPr/>
          <a:lstStyle>
            <a:lvl1pPr>
              <a:defRPr/>
            </a:lvl1pPr>
          </a:lstStyle>
          <a:p>
            <a:pPr>
              <a:defRPr/>
            </a:pPr>
            <a:fld id="{5D63C85B-76E1-480E-B3AF-6F339CC36769}" type="slidenum">
              <a:rPr lang="de-DE"/>
              <a:pPr>
                <a:defRPr/>
              </a:pPr>
              <a:t>‹Nr.›</a:t>
            </a:fld>
            <a:endParaRPr lang="de-DE"/>
          </a:p>
        </p:txBody>
      </p:sp>
    </p:spTree>
    <p:extLst>
      <p:ext uri="{BB962C8B-B14F-4D97-AF65-F5344CB8AC3E}">
        <p14:creationId xmlns:p14="http://schemas.microsoft.com/office/powerpoint/2010/main" val="3903444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gliedert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Datumsplatzhalter 2"/>
          <p:cNvSpPr>
            <a:spLocks noGrp="1"/>
          </p:cNvSpPr>
          <p:nvPr>
            <p:ph type="dt" sz="half" idx="10"/>
          </p:nvPr>
        </p:nvSpPr>
        <p:spPr/>
        <p:txBody>
          <a:bodyPr/>
          <a:lstStyle/>
          <a:p>
            <a:pPr>
              <a:defRPr/>
            </a:pPr>
            <a:r>
              <a:rPr lang="de-DE"/>
              <a:t>Dr. Johannes Badenhop</a:t>
            </a:r>
            <a:endParaRPr lang="de-DE" dirty="0"/>
          </a:p>
        </p:txBody>
      </p:sp>
      <p:sp>
        <p:nvSpPr>
          <p:cNvPr id="4" name="Fußzeilenplatzhalter 3"/>
          <p:cNvSpPr>
            <a:spLocks noGrp="1"/>
          </p:cNvSpPr>
          <p:nvPr>
            <p:ph type="ftr" sz="quarter" idx="11"/>
          </p:nvPr>
        </p:nvSpPr>
        <p:spPr/>
        <p:txBody>
          <a:bodyPr/>
          <a:lstStyle/>
          <a:p>
            <a:pPr>
              <a:defRPr/>
            </a:pPr>
            <a:r>
              <a:rPr lang="de-DE"/>
              <a:t>Vergaberecht bei Zuwendungen</a:t>
            </a:r>
            <a:endParaRPr lang="de-DE" dirty="0"/>
          </a:p>
        </p:txBody>
      </p:sp>
      <p:sp>
        <p:nvSpPr>
          <p:cNvPr id="5" name="Foliennummernplatzhalter 4"/>
          <p:cNvSpPr>
            <a:spLocks noGrp="1"/>
          </p:cNvSpPr>
          <p:nvPr>
            <p:ph type="sldNum" sz="quarter" idx="12"/>
          </p:nvPr>
        </p:nvSpPr>
        <p:spPr/>
        <p:txBody>
          <a:bodyPr/>
          <a:lstStyle/>
          <a:p>
            <a:pPr>
              <a:defRPr/>
            </a:pPr>
            <a:fld id="{63D0F30D-0D4D-42DB-87D0-5A7F092F7B42}" type="slidenum">
              <a:rPr lang="de-DE" smtClean="0"/>
              <a:pPr>
                <a:defRPr/>
              </a:pPr>
              <a:t>‹Nr.›</a:t>
            </a:fld>
            <a:endParaRPr lang="de-DE" dirty="0"/>
          </a:p>
        </p:txBody>
      </p:sp>
      <p:sp>
        <p:nvSpPr>
          <p:cNvPr id="6" name="Textplatzhalter 2"/>
          <p:cNvSpPr>
            <a:spLocks noGrp="1"/>
          </p:cNvSpPr>
          <p:nvPr>
            <p:ph type="body" sz="half" idx="1"/>
          </p:nvPr>
        </p:nvSpPr>
        <p:spPr>
          <a:xfrm>
            <a:off x="609600" y="2060848"/>
            <a:ext cx="10959008" cy="4176464"/>
          </a:xfrm>
        </p:spPr>
        <p:txBody>
          <a:bodyPr/>
          <a:lstStyle>
            <a:lvl2pPr marL="742950" indent="-285750">
              <a:buFont typeface="Courier New" panose="02070309020205020404" pitchFamily="49" charset="0"/>
              <a:buChar char="o"/>
              <a:defRPr/>
            </a:lvl2pPr>
            <a:lvl3pPr marL="1143000" indent="-228600">
              <a:buFont typeface="Wingdings" panose="05000000000000000000" pitchFamily="2" charset="2"/>
              <a:buChar char="§"/>
              <a:defRPr/>
            </a:lvl3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00279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23392" y="1052736"/>
            <a:ext cx="10972800" cy="648072"/>
          </a:xfrm>
        </p:spPr>
        <p:txBody>
          <a:bodyPr/>
          <a:lstStyle/>
          <a:p>
            <a:r>
              <a:rPr lang="de-DE"/>
              <a:t>Mastertitelformat bearbeiten</a:t>
            </a:r>
            <a:endParaRPr lang="de-DE" dirty="0"/>
          </a:p>
        </p:txBody>
      </p:sp>
      <p:sp>
        <p:nvSpPr>
          <p:cNvPr id="3" name="Inhaltsplatzhalter 2"/>
          <p:cNvSpPr>
            <a:spLocks noGrp="1"/>
          </p:cNvSpPr>
          <p:nvPr>
            <p:ph idx="1"/>
          </p:nvPr>
        </p:nvSpPr>
        <p:spPr>
          <a:xfrm>
            <a:off x="609600" y="1844825"/>
            <a:ext cx="10972800" cy="428133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Rectangle 4"/>
          <p:cNvSpPr>
            <a:spLocks noGrp="1" noChangeArrowheads="1"/>
          </p:cNvSpPr>
          <p:nvPr>
            <p:ph type="dt" sz="half" idx="10"/>
          </p:nvPr>
        </p:nvSpPr>
        <p:spPr>
          <a:ln/>
        </p:spPr>
        <p:txBody>
          <a:bodyPr/>
          <a:lstStyle>
            <a:lvl1pPr>
              <a:defRPr/>
            </a:lvl1pPr>
          </a:lstStyle>
          <a:p>
            <a:pPr>
              <a:defRPr/>
            </a:pPr>
            <a:r>
              <a:rPr lang="de-DE"/>
              <a:t>Dr. Johannes Badenhop</a:t>
            </a:r>
          </a:p>
        </p:txBody>
      </p:sp>
      <p:sp>
        <p:nvSpPr>
          <p:cNvPr id="5" name="Rectangle 5"/>
          <p:cNvSpPr>
            <a:spLocks noGrp="1" noChangeArrowheads="1"/>
          </p:cNvSpPr>
          <p:nvPr>
            <p:ph type="ftr" sz="quarter" idx="11"/>
          </p:nvPr>
        </p:nvSpPr>
        <p:spPr>
          <a:ln/>
        </p:spPr>
        <p:txBody>
          <a:bodyPr/>
          <a:lstStyle>
            <a:lvl1pPr>
              <a:defRPr/>
            </a:lvl1pPr>
          </a:lstStyle>
          <a:p>
            <a:pPr>
              <a:defRPr/>
            </a:pPr>
            <a:r>
              <a:rPr lang="de-DE"/>
              <a:t>Vergaberecht bei Zuwendungen</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2DEBE3BC-0A60-473C-BC93-FB90034EA04E}" type="slidenum">
              <a:rPr lang="de-DE"/>
              <a:pPr>
                <a:defRPr/>
              </a:pPr>
              <a:t>‹Nr.›</a:t>
            </a:fld>
            <a:endParaRPr lang="de-DE"/>
          </a:p>
        </p:txBody>
      </p:sp>
    </p:spTree>
    <p:extLst>
      <p:ext uri="{BB962C8B-B14F-4D97-AF65-F5344CB8AC3E}">
        <p14:creationId xmlns:p14="http://schemas.microsoft.com/office/powerpoint/2010/main" val="3302430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Mastertitelformat bearbeiten</a:t>
            </a:r>
            <a:endParaRPr lang="de-DE"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de-DE"/>
              <a:t>Dr. Johannes Badenhop</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de-DE"/>
              <a:t>Vergaberecht bei Zuwendungen</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A21978E5-A0F3-4244-B1E1-BB7A43F3A55C}" type="slidenum">
              <a:rPr lang="de-DE"/>
              <a:pPr>
                <a:defRPr/>
              </a:pPr>
              <a:t>‹Nr.›</a:t>
            </a:fld>
            <a:endParaRPr lang="de-DE" dirty="0"/>
          </a:p>
        </p:txBody>
      </p:sp>
    </p:spTree>
    <p:extLst>
      <p:ext uri="{BB962C8B-B14F-4D97-AF65-F5344CB8AC3E}">
        <p14:creationId xmlns:p14="http://schemas.microsoft.com/office/powerpoint/2010/main" val="3286871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de-DE"/>
              <a:t>Dr. Johannes Badenhop</a:t>
            </a:r>
          </a:p>
        </p:txBody>
      </p:sp>
      <p:sp>
        <p:nvSpPr>
          <p:cNvPr id="5" name="Rectangle 5"/>
          <p:cNvSpPr>
            <a:spLocks noGrp="1" noChangeArrowheads="1"/>
          </p:cNvSpPr>
          <p:nvPr>
            <p:ph type="ftr" sz="quarter" idx="11"/>
          </p:nvPr>
        </p:nvSpPr>
        <p:spPr>
          <a:ln/>
        </p:spPr>
        <p:txBody>
          <a:bodyPr/>
          <a:lstStyle>
            <a:lvl1pPr>
              <a:defRPr/>
            </a:lvl1pPr>
          </a:lstStyle>
          <a:p>
            <a:pPr>
              <a:defRPr/>
            </a:pPr>
            <a:r>
              <a:rPr lang="de-DE"/>
              <a:t>Vergaberecht bei Zuwendungen</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FFC5EB3B-955F-46E7-B1AE-E5DE45139B5B}" type="slidenum">
              <a:rPr lang="de-DE"/>
              <a:pPr>
                <a:defRPr/>
              </a:pPr>
              <a:t>‹Nr.›</a:t>
            </a:fld>
            <a:endParaRPr lang="de-DE"/>
          </a:p>
        </p:txBody>
      </p:sp>
    </p:spTree>
    <p:extLst>
      <p:ext uri="{BB962C8B-B14F-4D97-AF65-F5344CB8AC3E}">
        <p14:creationId xmlns:p14="http://schemas.microsoft.com/office/powerpoint/2010/main" val="741765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r>
              <a:rPr lang="de-DE"/>
              <a:t>Dr. Johannes Badenhop</a:t>
            </a:r>
          </a:p>
        </p:txBody>
      </p:sp>
      <p:sp>
        <p:nvSpPr>
          <p:cNvPr id="6" name="Rectangle 5"/>
          <p:cNvSpPr>
            <a:spLocks noGrp="1" noChangeArrowheads="1"/>
          </p:cNvSpPr>
          <p:nvPr>
            <p:ph type="ftr" sz="quarter" idx="11"/>
          </p:nvPr>
        </p:nvSpPr>
        <p:spPr>
          <a:ln/>
        </p:spPr>
        <p:txBody>
          <a:bodyPr/>
          <a:lstStyle>
            <a:lvl1pPr>
              <a:defRPr/>
            </a:lvl1pPr>
          </a:lstStyle>
          <a:p>
            <a:pPr>
              <a:defRPr/>
            </a:pPr>
            <a:r>
              <a:rPr lang="de-DE"/>
              <a:t>Vergaberecht bei Zuwendungen</a:t>
            </a:r>
            <a:endParaRPr lang="de-DE" dirty="0"/>
          </a:p>
        </p:txBody>
      </p:sp>
      <p:sp>
        <p:nvSpPr>
          <p:cNvPr id="7" name="Rectangle 6"/>
          <p:cNvSpPr>
            <a:spLocks noGrp="1" noChangeArrowheads="1"/>
          </p:cNvSpPr>
          <p:nvPr>
            <p:ph type="sldNum" sz="quarter" idx="12"/>
          </p:nvPr>
        </p:nvSpPr>
        <p:spPr>
          <a:ln/>
        </p:spPr>
        <p:txBody>
          <a:bodyPr/>
          <a:lstStyle>
            <a:lvl1pPr>
              <a:defRPr/>
            </a:lvl1pPr>
          </a:lstStyle>
          <a:p>
            <a:pPr>
              <a:defRPr/>
            </a:pPr>
            <a:fld id="{81F71E8C-1541-4B26-B7A0-78146A64201A}" type="slidenum">
              <a:rPr lang="de-DE"/>
              <a:pPr>
                <a:defRPr/>
              </a:pPr>
              <a:t>‹Nr.›</a:t>
            </a:fld>
            <a:endParaRPr lang="de-DE"/>
          </a:p>
        </p:txBody>
      </p:sp>
    </p:spTree>
    <p:extLst>
      <p:ext uri="{BB962C8B-B14F-4D97-AF65-F5344CB8AC3E}">
        <p14:creationId xmlns:p14="http://schemas.microsoft.com/office/powerpoint/2010/main" val="836208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r>
              <a:rPr lang="de-DE"/>
              <a:t>Dr. Johannes Badenhop</a:t>
            </a:r>
          </a:p>
        </p:txBody>
      </p:sp>
      <p:sp>
        <p:nvSpPr>
          <p:cNvPr id="8" name="Rectangle 5"/>
          <p:cNvSpPr>
            <a:spLocks noGrp="1" noChangeArrowheads="1"/>
          </p:cNvSpPr>
          <p:nvPr>
            <p:ph type="ftr" sz="quarter" idx="11"/>
          </p:nvPr>
        </p:nvSpPr>
        <p:spPr>
          <a:ln/>
        </p:spPr>
        <p:txBody>
          <a:bodyPr/>
          <a:lstStyle>
            <a:lvl1pPr>
              <a:defRPr/>
            </a:lvl1pPr>
          </a:lstStyle>
          <a:p>
            <a:pPr>
              <a:defRPr/>
            </a:pPr>
            <a:r>
              <a:rPr lang="de-DE"/>
              <a:t>Vergaberecht bei Zuwendungen</a:t>
            </a:r>
          </a:p>
        </p:txBody>
      </p:sp>
      <p:sp>
        <p:nvSpPr>
          <p:cNvPr id="9" name="Rectangle 6"/>
          <p:cNvSpPr>
            <a:spLocks noGrp="1" noChangeArrowheads="1"/>
          </p:cNvSpPr>
          <p:nvPr>
            <p:ph type="sldNum" sz="quarter" idx="12"/>
          </p:nvPr>
        </p:nvSpPr>
        <p:spPr>
          <a:ln/>
        </p:spPr>
        <p:txBody>
          <a:bodyPr/>
          <a:lstStyle>
            <a:lvl1pPr>
              <a:defRPr/>
            </a:lvl1pPr>
          </a:lstStyle>
          <a:p>
            <a:pPr>
              <a:defRPr/>
            </a:pPr>
            <a:fld id="{615A3C43-6679-4889-BFAF-78AACDBA4CCF}" type="slidenum">
              <a:rPr lang="de-DE"/>
              <a:pPr>
                <a:defRPr/>
              </a:pPr>
              <a:t>‹Nr.›</a:t>
            </a:fld>
            <a:endParaRPr lang="de-DE"/>
          </a:p>
        </p:txBody>
      </p:sp>
    </p:spTree>
    <p:extLst>
      <p:ext uri="{BB962C8B-B14F-4D97-AF65-F5344CB8AC3E}">
        <p14:creationId xmlns:p14="http://schemas.microsoft.com/office/powerpoint/2010/main" val="3273936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Rectangle 4"/>
          <p:cNvSpPr>
            <a:spLocks noGrp="1" noChangeArrowheads="1"/>
          </p:cNvSpPr>
          <p:nvPr>
            <p:ph type="dt" sz="half" idx="10"/>
          </p:nvPr>
        </p:nvSpPr>
        <p:spPr>
          <a:ln/>
        </p:spPr>
        <p:txBody>
          <a:bodyPr/>
          <a:lstStyle>
            <a:lvl1pPr>
              <a:defRPr/>
            </a:lvl1pPr>
          </a:lstStyle>
          <a:p>
            <a:pPr>
              <a:defRPr/>
            </a:pPr>
            <a:r>
              <a:rPr lang="de-DE"/>
              <a:t>Dr. Johannes Badenhop</a:t>
            </a:r>
          </a:p>
        </p:txBody>
      </p:sp>
      <p:sp>
        <p:nvSpPr>
          <p:cNvPr id="4" name="Rectangle 5"/>
          <p:cNvSpPr>
            <a:spLocks noGrp="1" noChangeArrowheads="1"/>
          </p:cNvSpPr>
          <p:nvPr>
            <p:ph type="ftr" sz="quarter" idx="11"/>
          </p:nvPr>
        </p:nvSpPr>
        <p:spPr>
          <a:ln/>
        </p:spPr>
        <p:txBody>
          <a:bodyPr/>
          <a:lstStyle>
            <a:lvl1pPr>
              <a:defRPr/>
            </a:lvl1pPr>
          </a:lstStyle>
          <a:p>
            <a:pPr>
              <a:defRPr/>
            </a:pPr>
            <a:r>
              <a:rPr lang="de-DE"/>
              <a:t>Vergaberecht bei Zuwendungen</a:t>
            </a:r>
          </a:p>
        </p:txBody>
      </p:sp>
      <p:sp>
        <p:nvSpPr>
          <p:cNvPr id="5" name="Rectangle 6"/>
          <p:cNvSpPr>
            <a:spLocks noGrp="1" noChangeArrowheads="1"/>
          </p:cNvSpPr>
          <p:nvPr>
            <p:ph type="sldNum" sz="quarter" idx="12"/>
          </p:nvPr>
        </p:nvSpPr>
        <p:spPr>
          <a:ln/>
        </p:spPr>
        <p:txBody>
          <a:bodyPr/>
          <a:lstStyle>
            <a:lvl1pPr>
              <a:defRPr/>
            </a:lvl1pPr>
          </a:lstStyle>
          <a:p>
            <a:pPr>
              <a:defRPr/>
            </a:pPr>
            <a:fld id="{9E591E6F-A1F4-495C-943E-6EF6E50629A4}" type="slidenum">
              <a:rPr lang="de-DE"/>
              <a:pPr>
                <a:defRPr/>
              </a:pPr>
              <a:t>‹Nr.›</a:t>
            </a:fld>
            <a:endParaRPr lang="de-DE"/>
          </a:p>
        </p:txBody>
      </p:sp>
    </p:spTree>
    <p:extLst>
      <p:ext uri="{BB962C8B-B14F-4D97-AF65-F5344CB8AC3E}">
        <p14:creationId xmlns:p14="http://schemas.microsoft.com/office/powerpoint/2010/main" val="4150984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de-DE"/>
              <a:t>Dr. Johannes Badenhop</a:t>
            </a:r>
          </a:p>
        </p:txBody>
      </p:sp>
      <p:sp>
        <p:nvSpPr>
          <p:cNvPr id="3" name="Rectangle 5"/>
          <p:cNvSpPr>
            <a:spLocks noGrp="1" noChangeArrowheads="1"/>
          </p:cNvSpPr>
          <p:nvPr>
            <p:ph type="ftr" sz="quarter" idx="11"/>
          </p:nvPr>
        </p:nvSpPr>
        <p:spPr>
          <a:ln/>
        </p:spPr>
        <p:txBody>
          <a:bodyPr/>
          <a:lstStyle>
            <a:lvl1pPr>
              <a:defRPr/>
            </a:lvl1pPr>
          </a:lstStyle>
          <a:p>
            <a:pPr>
              <a:defRPr/>
            </a:pPr>
            <a:r>
              <a:rPr lang="de-DE"/>
              <a:t>Vergaberecht bei Zuwendungen</a:t>
            </a:r>
          </a:p>
        </p:txBody>
      </p:sp>
      <p:sp>
        <p:nvSpPr>
          <p:cNvPr id="4" name="Rectangle 6"/>
          <p:cNvSpPr>
            <a:spLocks noGrp="1" noChangeArrowheads="1"/>
          </p:cNvSpPr>
          <p:nvPr>
            <p:ph type="sldNum" sz="quarter" idx="12"/>
          </p:nvPr>
        </p:nvSpPr>
        <p:spPr>
          <a:ln/>
        </p:spPr>
        <p:txBody>
          <a:bodyPr/>
          <a:lstStyle>
            <a:lvl1pPr>
              <a:defRPr/>
            </a:lvl1pPr>
          </a:lstStyle>
          <a:p>
            <a:pPr>
              <a:defRPr/>
            </a:pPr>
            <a:fld id="{DF2C022D-25EA-43E3-A1C5-58E2DBEC266D}" type="slidenum">
              <a:rPr lang="de-DE"/>
              <a:pPr>
                <a:defRPr/>
              </a:pPr>
              <a:t>‹Nr.›</a:t>
            </a:fld>
            <a:endParaRPr lang="de-DE"/>
          </a:p>
        </p:txBody>
      </p:sp>
    </p:spTree>
    <p:extLst>
      <p:ext uri="{BB962C8B-B14F-4D97-AF65-F5344CB8AC3E}">
        <p14:creationId xmlns:p14="http://schemas.microsoft.com/office/powerpoint/2010/main" val="2357921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3392" y="1051200"/>
            <a:ext cx="10972800" cy="648072"/>
          </a:xfrm>
          <a:prstGeom prst="rect">
            <a:avLst/>
          </a:prstGeom>
          <a:gradFill flip="none" rotWithShape="1">
            <a:gsLst>
              <a:gs pos="0">
                <a:srgbClr val="002857">
                  <a:lumMod val="93000"/>
                  <a:lumOff val="7000"/>
                </a:srgbClr>
              </a:gs>
              <a:gs pos="50000">
                <a:srgbClr val="314E7F"/>
              </a:gs>
              <a:gs pos="100000">
                <a:srgbClr val="002857"/>
              </a:gs>
            </a:gsLst>
            <a:path path="circle">
              <a:fillToRect l="100000" t="100000"/>
            </a:path>
            <a:tileRect r="-100000" b="-100000"/>
          </a:gradFill>
          <a:ln>
            <a:noFill/>
          </a:ln>
          <a:effectLst/>
        </p:spPr>
        <p:txBody>
          <a:bodyPr vert="horz" wrap="square" lIns="91440" tIns="45720" rIns="91440" bIns="45720" numCol="1" anchor="ctr" anchorCtr="0" compatLnSpc="1">
            <a:prstTxWarp prst="textNoShape">
              <a:avLst/>
            </a:prstTxWarp>
            <a:normAutofit/>
          </a:bodyPr>
          <a:lstStyle/>
          <a:p>
            <a:pPr lvl="0"/>
            <a:r>
              <a:rPr lang="de-DE" altLang="de-DE" dirty="0"/>
              <a:t>Titelmasterformat durch Klicken bearbeiten</a:t>
            </a:r>
          </a:p>
        </p:txBody>
      </p:sp>
      <p:sp>
        <p:nvSpPr>
          <p:cNvPr id="1027" name="Rectangle 3"/>
          <p:cNvSpPr>
            <a:spLocks noGrp="1" noChangeArrowheads="1"/>
          </p:cNvSpPr>
          <p:nvPr>
            <p:ph type="body" idx="1"/>
          </p:nvPr>
        </p:nvSpPr>
        <p:spPr bwMode="auto">
          <a:xfrm>
            <a:off x="624000" y="1843201"/>
            <a:ext cx="10972800" cy="4425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de-DE" altLang="de-DE" dirty="0"/>
              <a:t>Textmasterformate durch Klicken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1028" name="Rectangle 4"/>
          <p:cNvSpPr>
            <a:spLocks noGrp="1" noChangeArrowheads="1"/>
          </p:cNvSpPr>
          <p:nvPr>
            <p:ph type="dt" sz="half" idx="2"/>
          </p:nvPr>
        </p:nvSpPr>
        <p:spPr bwMode="auto">
          <a:xfrm>
            <a:off x="623392" y="271431"/>
            <a:ext cx="6240693" cy="47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aseline="0">
                <a:solidFill>
                  <a:srgbClr val="002857"/>
                </a:solidFill>
              </a:defRPr>
            </a:lvl1pPr>
          </a:lstStyle>
          <a:p>
            <a:pPr>
              <a:defRPr/>
            </a:pPr>
            <a:r>
              <a:rPr lang="de-DE" dirty="0"/>
              <a:t>Dr. Vorname Nachname</a:t>
            </a:r>
          </a:p>
        </p:txBody>
      </p:sp>
      <p:sp>
        <p:nvSpPr>
          <p:cNvPr id="1029" name="Rectangle 5"/>
          <p:cNvSpPr>
            <a:spLocks noGrp="1" noChangeArrowheads="1"/>
          </p:cNvSpPr>
          <p:nvPr>
            <p:ph type="ftr" sz="quarter" idx="3"/>
          </p:nvPr>
        </p:nvSpPr>
        <p:spPr bwMode="auto">
          <a:xfrm>
            <a:off x="623392" y="6245225"/>
            <a:ext cx="10945216"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aseline="0">
                <a:solidFill>
                  <a:srgbClr val="002857"/>
                </a:solidFill>
              </a:defRPr>
            </a:lvl1pPr>
          </a:lstStyle>
          <a:p>
            <a:pPr>
              <a:defRPr/>
            </a:pPr>
            <a:r>
              <a:rPr lang="de-DE" dirty="0"/>
              <a:t>Titel</a:t>
            </a: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2857"/>
                </a:solidFill>
              </a:defRPr>
            </a:lvl1pPr>
          </a:lstStyle>
          <a:p>
            <a:pPr>
              <a:defRPr/>
            </a:pPr>
            <a:fld id="{63D0F30D-0D4D-42DB-87D0-5A7F092F7B42}" type="slidenum">
              <a:rPr lang="de-DE" smtClean="0"/>
              <a:pPr>
                <a:defRPr/>
              </a:pPr>
              <a:t>‹Nr.›</a:t>
            </a:fld>
            <a:endParaRPr lang="de-DE" dirty="0"/>
          </a:p>
        </p:txBody>
      </p:sp>
      <p:pic>
        <p:nvPicPr>
          <p:cNvPr id="9" name="Grafik 8">
            <a:extLst>
              <a:ext uri="{FF2B5EF4-FFF2-40B4-BE49-F238E27FC236}">
                <a16:creationId xmlns:a16="http://schemas.microsoft.com/office/drawing/2014/main" id="{89A9342B-2D98-4300-B420-F095184A49B7}"/>
              </a:ext>
            </a:extLst>
          </p:cNvPr>
          <p:cNvPicPr>
            <a:picLocks noChangeAspect="1"/>
          </p:cNvPicPr>
          <p:nvPr userDrawn="1"/>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212340" y="171630"/>
            <a:ext cx="3383852" cy="664369"/>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50" r:id="rId3"/>
    <p:sldLayoutId id="2147483649" r:id="rId4"/>
    <p:sldLayoutId id="2147483651" r:id="rId5"/>
    <p:sldLayoutId id="2147483652" r:id="rId6"/>
    <p:sldLayoutId id="2147483653" r:id="rId7"/>
    <p:sldLayoutId id="2147483654" r:id="rId8"/>
    <p:sldLayoutId id="2147483655" r:id="rId9"/>
    <p:sldLayoutId id="2147483661" r:id="rId10"/>
    <p:sldLayoutId id="2147483656" r:id="rId11"/>
    <p:sldLayoutId id="2147483657" r:id="rId12"/>
    <p:sldLayoutId id="2147483658" r:id="rId13"/>
    <p:sldLayoutId id="2147483659" r:id="rId14"/>
    <p:sldLayoutId id="2147483660" r:id="rId15"/>
  </p:sldLayoutIdLst>
  <p:hf hdr="0"/>
  <p:txStyles>
    <p:titleStyle>
      <a:lvl1pPr algn="ctr" rtl="0" eaLnBrk="1" fontAlgn="base" hangingPunct="1">
        <a:spcBef>
          <a:spcPct val="0"/>
        </a:spcBef>
        <a:spcAft>
          <a:spcPct val="0"/>
        </a:spcAft>
        <a:defRPr sz="360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93869" y="4887317"/>
            <a:ext cx="7315200" cy="535895"/>
          </a:xfrm>
        </p:spPr>
        <p:txBody>
          <a:bodyPr/>
          <a:lstStyle/>
          <a:p>
            <a:r>
              <a:rPr lang="de-DE" dirty="0"/>
              <a:t>Anwaltliche Tätigkeiten für die Freie </a:t>
            </a:r>
            <a:r>
              <a:rPr lang="de-DE" dirty="0" err="1"/>
              <a:t>Apothekerschaft</a:t>
            </a:r>
            <a:endParaRPr lang="de-DE" dirty="0"/>
          </a:p>
        </p:txBody>
      </p:sp>
      <p:sp>
        <p:nvSpPr>
          <p:cNvPr id="4" name="Textplatzhalter 3"/>
          <p:cNvSpPr>
            <a:spLocks noGrp="1"/>
          </p:cNvSpPr>
          <p:nvPr>
            <p:ph type="body" sz="half" idx="2"/>
          </p:nvPr>
        </p:nvSpPr>
        <p:spPr/>
        <p:txBody>
          <a:bodyPr/>
          <a:lstStyle/>
          <a:p>
            <a:endParaRPr lang="de-DE" dirty="0"/>
          </a:p>
          <a:p>
            <a:r>
              <a:rPr lang="de-DE" dirty="0">
                <a:solidFill>
                  <a:schemeClr val="accent1">
                    <a:lumMod val="75000"/>
                  </a:schemeClr>
                </a:solidFill>
              </a:rPr>
              <a:t>Frankfurt a.M., 25.05.2025</a:t>
            </a:r>
          </a:p>
        </p:txBody>
      </p:sp>
      <p:pic>
        <p:nvPicPr>
          <p:cNvPr id="10" name="Bildplatzhalter 9"/>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866" b="866"/>
          <a:stretch>
            <a:fillRect/>
          </a:stretch>
        </p:blipFill>
        <p:spPr>
          <a:xfrm>
            <a:off x="2389717" y="836711"/>
            <a:ext cx="7315200" cy="3890863"/>
          </a:xfrm>
        </p:spPr>
      </p:pic>
      <p:sp>
        <p:nvSpPr>
          <p:cNvPr id="12" name="Datumsplatzhalter 5"/>
          <p:cNvSpPr>
            <a:spLocks noGrp="1"/>
          </p:cNvSpPr>
          <p:nvPr>
            <p:ph type="dt" sz="half" idx="10"/>
          </p:nvPr>
        </p:nvSpPr>
        <p:spPr>
          <a:xfrm>
            <a:off x="3570548" y="6287096"/>
            <a:ext cx="5050904" cy="365125"/>
          </a:xfrm>
        </p:spPr>
        <p:txBody>
          <a:bodyPr/>
          <a:lstStyle/>
          <a:p>
            <a:r>
              <a:rPr lang="de-DE" dirty="0"/>
              <a:t>Dr. Fiete Kalscheuer, Dr. Thomas Guttau, Dr. Nicolas Harding</a:t>
            </a:r>
          </a:p>
        </p:txBody>
      </p:sp>
    </p:spTree>
    <p:extLst>
      <p:ext uri="{BB962C8B-B14F-4D97-AF65-F5344CB8AC3E}">
        <p14:creationId xmlns:p14="http://schemas.microsoft.com/office/powerpoint/2010/main" val="667267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e-DE" dirty="0"/>
            </a:br>
            <a:r>
              <a:rPr lang="de-DE" dirty="0"/>
              <a:t>3. Zu den Tätigkeiten im Einzelnen</a:t>
            </a:r>
            <a:br>
              <a:rPr lang="de-DE" dirty="0"/>
            </a:br>
            <a:r>
              <a:rPr lang="de-DE" dirty="0"/>
              <a:t>Folienüberschrift</a:t>
            </a:r>
          </a:p>
        </p:txBody>
      </p:sp>
      <p:sp>
        <p:nvSpPr>
          <p:cNvPr id="3" name="Inhaltsplatzhalter 2"/>
          <p:cNvSpPr>
            <a:spLocks noGrp="1"/>
          </p:cNvSpPr>
          <p:nvPr>
            <p:ph sz="half" idx="1"/>
          </p:nvPr>
        </p:nvSpPr>
        <p:spPr>
          <a:xfrm>
            <a:off x="606608" y="2006728"/>
            <a:ext cx="10972800" cy="4137324"/>
          </a:xfrm>
        </p:spPr>
        <p:txBody>
          <a:bodyPr>
            <a:noAutofit/>
          </a:bodyPr>
          <a:lstStyle/>
          <a:p>
            <a:pPr marL="0" indent="0">
              <a:buNone/>
            </a:pPr>
            <a:r>
              <a:rPr lang="de-DE" sz="1800" b="1" dirty="0">
                <a:solidFill>
                  <a:schemeClr val="accent1">
                    <a:lumMod val="75000"/>
                  </a:schemeClr>
                </a:solidFill>
              </a:rPr>
              <a:t>e) </a:t>
            </a:r>
            <a:r>
              <a:rPr lang="de-DE" sz="1800" b="1" dirty="0" err="1">
                <a:solidFill>
                  <a:schemeClr val="accent1">
                    <a:lumMod val="75000"/>
                  </a:schemeClr>
                </a:solidFill>
              </a:rPr>
              <a:t>Trusted</a:t>
            </a:r>
            <a:r>
              <a:rPr lang="de-DE" sz="1800" b="1" dirty="0">
                <a:solidFill>
                  <a:schemeClr val="accent1">
                    <a:lumMod val="75000"/>
                  </a:schemeClr>
                </a:solidFill>
              </a:rPr>
              <a:t> </a:t>
            </a:r>
            <a:r>
              <a:rPr lang="de-DE" sz="1800" b="1" dirty="0" err="1">
                <a:solidFill>
                  <a:schemeClr val="accent1">
                    <a:lumMod val="75000"/>
                  </a:schemeClr>
                </a:solidFill>
              </a:rPr>
              <a:t>Flagger</a:t>
            </a:r>
            <a:endParaRPr lang="de-DE" sz="1800" b="1" dirty="0">
              <a:solidFill>
                <a:schemeClr val="accent1">
                  <a:lumMod val="75000"/>
                </a:schemeClr>
              </a:solidFill>
            </a:endParaRPr>
          </a:p>
          <a:p>
            <a:pPr marL="0" indent="0">
              <a:buNone/>
            </a:pPr>
            <a:r>
              <a:rPr lang="de-DE" sz="1800" dirty="0" err="1">
                <a:solidFill>
                  <a:schemeClr val="accent1">
                    <a:lumMod val="75000"/>
                  </a:schemeClr>
                </a:solidFill>
              </a:rPr>
              <a:t>Trusted</a:t>
            </a:r>
            <a:r>
              <a:rPr lang="de-DE" sz="1800" dirty="0">
                <a:solidFill>
                  <a:schemeClr val="accent1">
                    <a:lumMod val="75000"/>
                  </a:schemeClr>
                </a:solidFill>
              </a:rPr>
              <a:t> </a:t>
            </a:r>
            <a:r>
              <a:rPr lang="de-DE" sz="1800" dirty="0" err="1">
                <a:solidFill>
                  <a:schemeClr val="accent1">
                    <a:lumMod val="75000"/>
                  </a:schemeClr>
                </a:solidFill>
              </a:rPr>
              <a:t>Flagger</a:t>
            </a:r>
            <a:r>
              <a:rPr lang="de-DE" sz="1800" dirty="0">
                <a:solidFill>
                  <a:schemeClr val="accent1">
                    <a:lumMod val="75000"/>
                  </a:schemeClr>
                </a:solidFill>
              </a:rPr>
              <a:t> sind zertifizierte Organisationen, die im Rahmen des Digital Services Act (DSA) der EU als Meldeinstanz für illegale Online-Inhalte fungieren. Diese Organisationen haben eine besondere Expertise in der Erkennung illegalen Inhalten, die sie dann an Online-Plattformen melden. </a:t>
            </a:r>
          </a:p>
          <a:p>
            <a:pPr marL="0" indent="0">
              <a:buNone/>
            </a:pPr>
            <a:endParaRPr lang="de-DE" sz="1800" dirty="0">
              <a:solidFill>
                <a:schemeClr val="accent1">
                  <a:lumMod val="75000"/>
                </a:schemeClr>
              </a:solidFill>
            </a:endParaRPr>
          </a:p>
          <a:p>
            <a:pPr marL="0" indent="0">
              <a:buNone/>
            </a:pPr>
            <a:r>
              <a:rPr lang="de-DE" sz="1800" dirty="0">
                <a:solidFill>
                  <a:schemeClr val="accent1">
                    <a:lumMod val="75000"/>
                  </a:schemeClr>
                </a:solidFill>
              </a:rPr>
              <a:t>Die Freie Apothekerschaft beabsichtigt, für die sozialen Netzwerke mit Blick auf den rechtswidrigen Verkauf von Arzneimitteln als </a:t>
            </a:r>
            <a:r>
              <a:rPr lang="de-DE" sz="1800" dirty="0" err="1">
                <a:solidFill>
                  <a:schemeClr val="accent1">
                    <a:lumMod val="75000"/>
                  </a:schemeClr>
                </a:solidFill>
              </a:rPr>
              <a:t>Trusted</a:t>
            </a:r>
            <a:r>
              <a:rPr lang="de-DE" sz="1800" dirty="0">
                <a:solidFill>
                  <a:schemeClr val="accent1">
                    <a:lumMod val="75000"/>
                  </a:schemeClr>
                </a:solidFill>
              </a:rPr>
              <a:t> </a:t>
            </a:r>
            <a:r>
              <a:rPr lang="de-DE" sz="1800" dirty="0" err="1">
                <a:solidFill>
                  <a:schemeClr val="accent1">
                    <a:lumMod val="75000"/>
                  </a:schemeClr>
                </a:solidFill>
              </a:rPr>
              <a:t>Flagger</a:t>
            </a:r>
            <a:r>
              <a:rPr lang="de-DE" sz="1800" dirty="0">
                <a:solidFill>
                  <a:schemeClr val="accent1">
                    <a:lumMod val="75000"/>
                  </a:schemeClr>
                </a:solidFill>
              </a:rPr>
              <a:t> aufzutreten und hat mit unserer Hilfe einen entsprechenden Antrag bei der BNetzA gestellt. </a:t>
            </a:r>
          </a:p>
          <a:p>
            <a:pPr marL="0" indent="0">
              <a:buNone/>
            </a:pPr>
            <a:endParaRPr lang="de-DE" sz="1800" b="1" u="sng" dirty="0">
              <a:solidFill>
                <a:srgbClr val="000000"/>
              </a:solidFill>
            </a:endParaRPr>
          </a:p>
        </p:txBody>
      </p:sp>
      <p:sp>
        <p:nvSpPr>
          <p:cNvPr id="8" name="Datumsplatzhalter 3"/>
          <p:cNvSpPr>
            <a:spLocks noGrp="1"/>
          </p:cNvSpPr>
          <p:nvPr>
            <p:ph type="dt" sz="half" idx="10"/>
          </p:nvPr>
        </p:nvSpPr>
        <p:spPr>
          <a:xfrm>
            <a:off x="623392" y="271431"/>
            <a:ext cx="6840760" cy="472313"/>
          </a:xfrm>
        </p:spPr>
        <p:txBody>
          <a:bodyPr/>
          <a:lstStyle/>
          <a:p>
            <a:r>
              <a:rPr lang="de-DE" dirty="0"/>
              <a:t>Kalscheuer/ Guttau/ Harding, Anwaltliche Tätigkeiten für die Freie </a:t>
            </a:r>
            <a:r>
              <a:rPr lang="de-DE" dirty="0" err="1"/>
              <a:t>Apothekerschaft</a:t>
            </a:r>
            <a:endParaRPr lang="de-DE" dirty="0"/>
          </a:p>
        </p:txBody>
      </p:sp>
      <p:sp>
        <p:nvSpPr>
          <p:cNvPr id="5" name="Foliennummernplatzhalter 4"/>
          <p:cNvSpPr>
            <a:spLocks noGrp="1"/>
          </p:cNvSpPr>
          <p:nvPr>
            <p:ph type="sldNum" sz="quarter" idx="12"/>
          </p:nvPr>
        </p:nvSpPr>
        <p:spPr/>
        <p:txBody>
          <a:bodyPr/>
          <a:lstStyle/>
          <a:p>
            <a:fld id="{C6B0067E-F44A-4262-A3B9-FCA4A8C9579B}" type="slidenum">
              <a:rPr lang="de-DE" smtClean="0"/>
              <a:t>10</a:t>
            </a:fld>
            <a:endParaRPr lang="de-DE" dirty="0"/>
          </a:p>
        </p:txBody>
      </p:sp>
    </p:spTree>
    <p:extLst>
      <p:ext uri="{BB962C8B-B14F-4D97-AF65-F5344CB8AC3E}">
        <p14:creationId xmlns:p14="http://schemas.microsoft.com/office/powerpoint/2010/main" val="408431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e-DE" dirty="0"/>
            </a:br>
            <a:r>
              <a:rPr lang="de-DE" dirty="0"/>
              <a:t>4. Ausblick</a:t>
            </a:r>
            <a:br>
              <a:rPr lang="de-DE" dirty="0"/>
            </a:br>
            <a:r>
              <a:rPr lang="de-DE" dirty="0"/>
              <a:t>Folienüberschrift</a:t>
            </a:r>
          </a:p>
        </p:txBody>
      </p:sp>
      <p:sp>
        <p:nvSpPr>
          <p:cNvPr id="3" name="Inhaltsplatzhalter 2"/>
          <p:cNvSpPr>
            <a:spLocks noGrp="1"/>
          </p:cNvSpPr>
          <p:nvPr>
            <p:ph sz="half" idx="1"/>
          </p:nvPr>
        </p:nvSpPr>
        <p:spPr>
          <a:xfrm>
            <a:off x="606608" y="2006728"/>
            <a:ext cx="10972800" cy="4137324"/>
          </a:xfrm>
        </p:spPr>
        <p:txBody>
          <a:bodyPr>
            <a:noAutofit/>
          </a:bodyPr>
          <a:lstStyle/>
          <a:p>
            <a:pPr marL="0" indent="0">
              <a:buNone/>
            </a:pPr>
            <a:r>
              <a:rPr lang="de-DE" sz="1800" b="1" dirty="0">
                <a:solidFill>
                  <a:schemeClr val="accent1">
                    <a:lumMod val="75000"/>
                  </a:schemeClr>
                </a:solidFill>
              </a:rPr>
              <a:t>Aus dem Koalitionsvertrag:</a:t>
            </a:r>
          </a:p>
          <a:p>
            <a:pPr marL="0" indent="0">
              <a:buNone/>
            </a:pPr>
            <a:r>
              <a:rPr lang="de-DE" sz="1600" b="1" dirty="0">
                <a:solidFill>
                  <a:schemeClr val="accent1">
                    <a:lumMod val="75000"/>
                  </a:schemeClr>
                </a:solidFill>
              </a:rPr>
              <a:t>1.	Die Vor-Ort-Apotheken sind häufig erste Anlaufstelle in der Gesundheitsversorgung. Das 	Fremdbesitzverbot bekräftigen wir und stärken insbesondere Apotheken im ländlichen Raum. Wir</a:t>
            </a:r>
          </a:p>
          <a:p>
            <a:pPr marL="0" indent="0">
              <a:buNone/>
            </a:pPr>
            <a:r>
              <a:rPr lang="de-DE" sz="1600" b="1" dirty="0">
                <a:solidFill>
                  <a:schemeClr val="accent1">
                    <a:lumMod val="75000"/>
                  </a:schemeClr>
                </a:solidFill>
              </a:rPr>
              <a:t>	bauen Strukturen in den Vor-Ort-Apotheken für Präventionsleistungen aus, erleichtern die Abgabe 	und den Austausch von Arzneimitteln und entlasten sie von Bürokratie und Dokumentationspflichten.</a:t>
            </a:r>
          </a:p>
          <a:p>
            <a:pPr marL="0" indent="0">
              <a:buNone/>
            </a:pPr>
            <a:r>
              <a:rPr lang="de-DE" sz="1600" b="1" dirty="0">
                <a:solidFill>
                  <a:schemeClr val="accent1">
                    <a:lumMod val="75000"/>
                  </a:schemeClr>
                </a:solidFill>
              </a:rPr>
              <a:t>2.	</a:t>
            </a:r>
            <a:r>
              <a:rPr lang="de-DE" sz="1600" b="1" dirty="0" err="1">
                <a:solidFill>
                  <a:schemeClr val="accent1">
                    <a:lumMod val="75000"/>
                  </a:schemeClr>
                </a:solidFill>
              </a:rPr>
              <a:t>Nullretaxationen</a:t>
            </a:r>
            <a:r>
              <a:rPr lang="de-DE" sz="1600" b="1" dirty="0">
                <a:solidFill>
                  <a:schemeClr val="accent1">
                    <a:lumMod val="75000"/>
                  </a:schemeClr>
                </a:solidFill>
              </a:rPr>
              <a:t> aus formalen Gründen schaffen wir ab.</a:t>
            </a:r>
          </a:p>
          <a:p>
            <a:pPr marL="0" indent="0">
              <a:buNone/>
            </a:pPr>
            <a:r>
              <a:rPr lang="de-DE" sz="1600" b="1" dirty="0">
                <a:solidFill>
                  <a:schemeClr val="accent1">
                    <a:lumMod val="75000"/>
                  </a:schemeClr>
                </a:solidFill>
              </a:rPr>
              <a:t>3.	Das Skonti-Verbot heben wir auf.</a:t>
            </a:r>
          </a:p>
          <a:p>
            <a:pPr marL="0" indent="0">
              <a:buNone/>
            </a:pPr>
            <a:r>
              <a:rPr lang="de-DE" sz="1600" b="1" dirty="0">
                <a:solidFill>
                  <a:schemeClr val="accent1">
                    <a:lumMod val="75000"/>
                  </a:schemeClr>
                </a:solidFill>
              </a:rPr>
              <a:t>4.	Wir erhöhen das Apothekenpackungsfixum einmalig auf 9,50 Euro. In Abhängigkeit vom 	Versorgungsgrad kann es insbesondere für ländliche Apotheken in einem Korridor bis zu 11 Euro 	betragen. </a:t>
            </a:r>
          </a:p>
        </p:txBody>
      </p:sp>
      <p:sp>
        <p:nvSpPr>
          <p:cNvPr id="8" name="Datumsplatzhalter 3"/>
          <p:cNvSpPr>
            <a:spLocks noGrp="1"/>
          </p:cNvSpPr>
          <p:nvPr>
            <p:ph type="dt" sz="half" idx="10"/>
          </p:nvPr>
        </p:nvSpPr>
        <p:spPr>
          <a:xfrm>
            <a:off x="623392" y="271431"/>
            <a:ext cx="6840760" cy="472313"/>
          </a:xfrm>
        </p:spPr>
        <p:txBody>
          <a:bodyPr/>
          <a:lstStyle/>
          <a:p>
            <a:r>
              <a:rPr lang="de-DE" dirty="0"/>
              <a:t>Kalscheuer/ Guttau/ Harding, Anwaltliche Tätigkeiten für die Freie </a:t>
            </a:r>
            <a:r>
              <a:rPr lang="de-DE" dirty="0" err="1"/>
              <a:t>Apothekerschaft</a:t>
            </a:r>
            <a:endParaRPr lang="de-DE" dirty="0"/>
          </a:p>
        </p:txBody>
      </p:sp>
      <p:sp>
        <p:nvSpPr>
          <p:cNvPr id="5" name="Foliennummernplatzhalter 4"/>
          <p:cNvSpPr>
            <a:spLocks noGrp="1"/>
          </p:cNvSpPr>
          <p:nvPr>
            <p:ph type="sldNum" sz="quarter" idx="12"/>
          </p:nvPr>
        </p:nvSpPr>
        <p:spPr/>
        <p:txBody>
          <a:bodyPr/>
          <a:lstStyle/>
          <a:p>
            <a:fld id="{C6B0067E-F44A-4262-A3B9-FCA4A8C9579B}" type="slidenum">
              <a:rPr lang="de-DE" smtClean="0"/>
              <a:t>11</a:t>
            </a:fld>
            <a:endParaRPr lang="de-DE" dirty="0"/>
          </a:p>
        </p:txBody>
      </p:sp>
    </p:spTree>
    <p:extLst>
      <p:ext uri="{BB962C8B-B14F-4D97-AF65-F5344CB8AC3E}">
        <p14:creationId xmlns:p14="http://schemas.microsoft.com/office/powerpoint/2010/main" val="290609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e-DE" dirty="0"/>
            </a:br>
            <a:r>
              <a:rPr lang="de-DE" dirty="0"/>
              <a:t>4. Ausblick</a:t>
            </a:r>
            <a:br>
              <a:rPr lang="de-DE" dirty="0"/>
            </a:br>
            <a:r>
              <a:rPr lang="de-DE" dirty="0"/>
              <a:t>Folienüberschrift</a:t>
            </a:r>
          </a:p>
        </p:txBody>
      </p:sp>
      <p:sp>
        <p:nvSpPr>
          <p:cNvPr id="3" name="Inhaltsplatzhalter 2"/>
          <p:cNvSpPr>
            <a:spLocks noGrp="1"/>
          </p:cNvSpPr>
          <p:nvPr>
            <p:ph sz="half" idx="1"/>
          </p:nvPr>
        </p:nvSpPr>
        <p:spPr>
          <a:xfrm>
            <a:off x="606608" y="2006728"/>
            <a:ext cx="10972800" cy="4137324"/>
          </a:xfrm>
        </p:spPr>
        <p:txBody>
          <a:bodyPr>
            <a:noAutofit/>
          </a:bodyPr>
          <a:lstStyle/>
          <a:p>
            <a:pPr marL="0" indent="0">
              <a:buNone/>
            </a:pPr>
            <a:r>
              <a:rPr lang="de-DE" sz="1800" b="1" dirty="0">
                <a:solidFill>
                  <a:schemeClr val="accent1">
                    <a:lumMod val="75000"/>
                  </a:schemeClr>
                </a:solidFill>
              </a:rPr>
              <a:t>Zum Koalitionsvertrag:</a:t>
            </a:r>
          </a:p>
          <a:p>
            <a:pPr marL="0" indent="0">
              <a:buNone/>
            </a:pPr>
            <a:r>
              <a:rPr lang="de-DE" sz="1800" b="1" dirty="0">
                <a:solidFill>
                  <a:schemeClr val="accent1">
                    <a:lumMod val="75000"/>
                  </a:schemeClr>
                </a:solidFill>
              </a:rPr>
              <a:t>5.	Künftig wird die Vergütung zwischen den Apothekerinnen und Apothekern und dem GKV-	Spitzenverband ausgehandelt.</a:t>
            </a:r>
          </a:p>
          <a:p>
            <a:pPr marL="0" indent="0">
              <a:buNone/>
            </a:pPr>
            <a:r>
              <a:rPr lang="de-DE" sz="1800" b="1" dirty="0">
                <a:solidFill>
                  <a:schemeClr val="accent1">
                    <a:lumMod val="75000"/>
                  </a:schemeClr>
                </a:solidFill>
              </a:rPr>
              <a:t>6.	Auch vereinheitlichen wir die Vorgaben für Vor-Ort-Apotheken und Versandapotheken,</a:t>
            </a:r>
          </a:p>
          <a:p>
            <a:pPr marL="0" indent="0">
              <a:buNone/>
            </a:pPr>
            <a:r>
              <a:rPr lang="de-DE" sz="1800" b="1" dirty="0">
                <a:solidFill>
                  <a:schemeClr val="accent1">
                    <a:lumMod val="75000"/>
                  </a:schemeClr>
                </a:solidFill>
              </a:rPr>
              <a:t>	insbesondere bei der Einhaltung von Kühlketten und Nachweispflichten.</a:t>
            </a:r>
          </a:p>
          <a:p>
            <a:pPr marL="0" indent="0">
              <a:buNone/>
            </a:pPr>
            <a:r>
              <a:rPr lang="de-DE" sz="1800" b="1" dirty="0">
                <a:solidFill>
                  <a:schemeClr val="tx2">
                    <a:lumMod val="75000"/>
                  </a:schemeClr>
                </a:solidFill>
              </a:rPr>
              <a:t>7.	Den Apothekerberuf entwickeln wir zu einem Heilberuf weiter.</a:t>
            </a:r>
          </a:p>
          <a:p>
            <a:pPr marL="0" indent="0">
              <a:buNone/>
            </a:pPr>
            <a:endParaRPr lang="de-DE" sz="1200" b="1" u="sng" dirty="0">
              <a:solidFill>
                <a:schemeClr val="tx2"/>
              </a:solidFill>
            </a:endParaRPr>
          </a:p>
        </p:txBody>
      </p:sp>
      <p:sp>
        <p:nvSpPr>
          <p:cNvPr id="8" name="Datumsplatzhalter 3"/>
          <p:cNvSpPr>
            <a:spLocks noGrp="1"/>
          </p:cNvSpPr>
          <p:nvPr>
            <p:ph type="dt" sz="half" idx="10"/>
          </p:nvPr>
        </p:nvSpPr>
        <p:spPr>
          <a:xfrm>
            <a:off x="623392" y="271431"/>
            <a:ext cx="6840760" cy="472313"/>
          </a:xfrm>
        </p:spPr>
        <p:txBody>
          <a:bodyPr/>
          <a:lstStyle/>
          <a:p>
            <a:r>
              <a:rPr lang="de-DE" dirty="0"/>
              <a:t>Kalscheuer/ Guttau/ Harding, Anwaltliche Tätigkeiten für die Freie </a:t>
            </a:r>
            <a:r>
              <a:rPr lang="de-DE" dirty="0" err="1"/>
              <a:t>Apothekerschaft</a:t>
            </a:r>
            <a:endParaRPr lang="de-DE" dirty="0"/>
          </a:p>
        </p:txBody>
      </p:sp>
      <p:sp>
        <p:nvSpPr>
          <p:cNvPr id="5" name="Foliennummernplatzhalter 4"/>
          <p:cNvSpPr>
            <a:spLocks noGrp="1"/>
          </p:cNvSpPr>
          <p:nvPr>
            <p:ph type="sldNum" sz="quarter" idx="12"/>
          </p:nvPr>
        </p:nvSpPr>
        <p:spPr/>
        <p:txBody>
          <a:bodyPr/>
          <a:lstStyle/>
          <a:p>
            <a:fld id="{C6B0067E-F44A-4262-A3B9-FCA4A8C9579B}" type="slidenum">
              <a:rPr lang="de-DE" smtClean="0"/>
              <a:t>12</a:t>
            </a:fld>
            <a:endParaRPr lang="de-DE" dirty="0"/>
          </a:p>
        </p:txBody>
      </p:sp>
    </p:spTree>
    <p:extLst>
      <p:ext uri="{BB962C8B-B14F-4D97-AF65-F5344CB8AC3E}">
        <p14:creationId xmlns:p14="http://schemas.microsoft.com/office/powerpoint/2010/main" val="324119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9A03B4-77F9-4E16-8762-695078293D7A}"/>
              </a:ext>
            </a:extLst>
          </p:cNvPr>
          <p:cNvSpPr>
            <a:spLocks noGrp="1"/>
          </p:cNvSpPr>
          <p:nvPr>
            <p:ph type="title"/>
          </p:nvPr>
        </p:nvSpPr>
        <p:spPr/>
        <p:txBody>
          <a:bodyPr/>
          <a:lstStyle/>
          <a:p>
            <a:r>
              <a:rPr lang="de-DE" dirty="0"/>
              <a:t>Anwaltliche Tätigkeiten für die Freie </a:t>
            </a:r>
            <a:r>
              <a:rPr lang="de-DE" dirty="0" err="1"/>
              <a:t>Apothekerschaft</a:t>
            </a:r>
            <a:endParaRPr lang="de-DE" dirty="0"/>
          </a:p>
        </p:txBody>
      </p:sp>
      <p:sp>
        <p:nvSpPr>
          <p:cNvPr id="4" name="Datumsplatzhalter 3"/>
          <p:cNvSpPr>
            <a:spLocks noGrp="1"/>
          </p:cNvSpPr>
          <p:nvPr>
            <p:ph type="dt" sz="half" idx="10"/>
          </p:nvPr>
        </p:nvSpPr>
        <p:spPr>
          <a:xfrm>
            <a:off x="623392" y="271431"/>
            <a:ext cx="6696744" cy="472313"/>
          </a:xfrm>
        </p:spPr>
        <p:txBody>
          <a:bodyPr/>
          <a:lstStyle/>
          <a:p>
            <a:r>
              <a:rPr lang="de-DE" dirty="0"/>
              <a:t>Kalscheuer/Guttau/Harding, Anwaltliche Tätigkeiten für die Freie </a:t>
            </a:r>
            <a:r>
              <a:rPr lang="de-DE" dirty="0" err="1"/>
              <a:t>Apothekerschaft</a:t>
            </a:r>
            <a:endParaRPr lang="de-DE" dirty="0"/>
          </a:p>
        </p:txBody>
      </p:sp>
      <p:sp>
        <p:nvSpPr>
          <p:cNvPr id="5" name="Foliennummernplatzhalter 4"/>
          <p:cNvSpPr>
            <a:spLocks noGrp="1"/>
          </p:cNvSpPr>
          <p:nvPr>
            <p:ph type="sldNum" sz="quarter" idx="12"/>
          </p:nvPr>
        </p:nvSpPr>
        <p:spPr/>
        <p:txBody>
          <a:bodyPr/>
          <a:lstStyle/>
          <a:p>
            <a:fld id="{C6B0067E-F44A-4262-A3B9-FCA4A8C9579B}" type="slidenum">
              <a:rPr lang="de-DE" smtClean="0"/>
              <a:t>2</a:t>
            </a:fld>
            <a:endParaRPr lang="de-DE" dirty="0"/>
          </a:p>
        </p:txBody>
      </p:sp>
      <p:sp>
        <p:nvSpPr>
          <p:cNvPr id="3" name="Inhaltsplatzhalter 2"/>
          <p:cNvSpPr>
            <a:spLocks noGrp="1"/>
          </p:cNvSpPr>
          <p:nvPr>
            <p:ph type="body" sz="half" idx="1"/>
          </p:nvPr>
        </p:nvSpPr>
        <p:spPr/>
        <p:txBody>
          <a:bodyPr>
            <a:normAutofit fontScale="92500" lnSpcReduction="10000"/>
          </a:bodyPr>
          <a:lstStyle/>
          <a:p>
            <a:pPr lvl="1">
              <a:buAutoNum type="arabicPeriod"/>
            </a:pPr>
            <a:r>
              <a:rPr lang="de-DE" b="1" dirty="0">
                <a:solidFill>
                  <a:schemeClr val="accent1">
                    <a:lumMod val="75000"/>
                  </a:schemeClr>
                </a:solidFill>
              </a:rPr>
              <a:t> Vorstellung des anwaltlichen Beraterteams</a:t>
            </a:r>
          </a:p>
          <a:p>
            <a:pPr lvl="1">
              <a:buAutoNum type="arabicPeriod"/>
            </a:pPr>
            <a:r>
              <a:rPr lang="de-DE" b="1" dirty="0">
                <a:solidFill>
                  <a:schemeClr val="accent1">
                    <a:lumMod val="75000"/>
                  </a:schemeClr>
                </a:solidFill>
              </a:rPr>
              <a:t> Übersicht zu unseren Tätigkeiten</a:t>
            </a:r>
          </a:p>
          <a:p>
            <a:pPr lvl="1">
              <a:buAutoNum type="arabicPeriod"/>
            </a:pPr>
            <a:r>
              <a:rPr lang="de-DE" b="1" dirty="0">
                <a:solidFill>
                  <a:schemeClr val="accent1">
                    <a:lumMod val="75000"/>
                  </a:schemeClr>
                </a:solidFill>
              </a:rPr>
              <a:t> Zu den Tätigkeiten im Einzelnen</a:t>
            </a:r>
          </a:p>
          <a:p>
            <a:pPr marL="1371600" lvl="2" indent="-457200">
              <a:buAutoNum type="alphaLcParenR"/>
            </a:pPr>
            <a:r>
              <a:rPr lang="de-DE" dirty="0">
                <a:solidFill>
                  <a:schemeClr val="accent1">
                    <a:lumMod val="75000"/>
                  </a:schemeClr>
                </a:solidFill>
              </a:rPr>
              <a:t>Zur Honorarklage</a:t>
            </a:r>
          </a:p>
          <a:p>
            <a:pPr marL="1371600" lvl="2" indent="-457200">
              <a:buAutoNum type="alphaLcParenR"/>
            </a:pPr>
            <a:r>
              <a:rPr lang="de-DE" dirty="0">
                <a:solidFill>
                  <a:schemeClr val="accent1">
                    <a:lumMod val="75000"/>
                  </a:schemeClr>
                </a:solidFill>
              </a:rPr>
              <a:t>Zu der Länderlistenklage und dem Eilverfahren</a:t>
            </a:r>
          </a:p>
          <a:p>
            <a:pPr marL="1371600" lvl="2" indent="-457200">
              <a:buAutoNum type="alphaLcParenR"/>
            </a:pPr>
            <a:r>
              <a:rPr lang="de-DE" dirty="0">
                <a:solidFill>
                  <a:schemeClr val="accent1">
                    <a:lumMod val="75000"/>
                  </a:schemeClr>
                </a:solidFill>
              </a:rPr>
              <a:t>Zu den Klagen gegen DocMorris und die Shop Apotheke gegen deren Rabattgutschein-Aktionen</a:t>
            </a:r>
          </a:p>
          <a:p>
            <a:pPr marL="1371600" lvl="2" indent="-457200">
              <a:buAutoNum type="alphaLcParenR"/>
            </a:pPr>
            <a:r>
              <a:rPr lang="de-DE" dirty="0">
                <a:solidFill>
                  <a:schemeClr val="accent1">
                    <a:lumMod val="75000"/>
                  </a:schemeClr>
                </a:solidFill>
              </a:rPr>
              <a:t>Zu Facebook, Ebay und den IFG-Verfahren</a:t>
            </a:r>
          </a:p>
          <a:p>
            <a:pPr marL="1371600" lvl="2" indent="-457200">
              <a:buAutoNum type="alphaLcParenR"/>
            </a:pPr>
            <a:r>
              <a:rPr lang="de-DE" dirty="0" err="1">
                <a:solidFill>
                  <a:schemeClr val="accent1">
                    <a:lumMod val="75000"/>
                  </a:schemeClr>
                </a:solidFill>
              </a:rPr>
              <a:t>Trusted</a:t>
            </a:r>
            <a:r>
              <a:rPr lang="de-DE" dirty="0">
                <a:solidFill>
                  <a:schemeClr val="accent1">
                    <a:lumMod val="75000"/>
                  </a:schemeClr>
                </a:solidFill>
              </a:rPr>
              <a:t> </a:t>
            </a:r>
            <a:r>
              <a:rPr lang="de-DE" dirty="0" err="1">
                <a:solidFill>
                  <a:schemeClr val="accent1">
                    <a:lumMod val="75000"/>
                  </a:schemeClr>
                </a:solidFill>
              </a:rPr>
              <a:t>Flagger</a:t>
            </a:r>
            <a:endParaRPr lang="de-DE" dirty="0">
              <a:solidFill>
                <a:schemeClr val="accent1">
                  <a:lumMod val="75000"/>
                </a:schemeClr>
              </a:solidFill>
            </a:endParaRPr>
          </a:p>
          <a:p>
            <a:pPr lvl="1">
              <a:buFont typeface="Courier New" panose="02070309020205020404" pitchFamily="49" charset="0"/>
              <a:buAutoNum type="arabicPeriod"/>
            </a:pPr>
            <a:r>
              <a:rPr lang="de-DE" b="1" dirty="0">
                <a:solidFill>
                  <a:schemeClr val="accent1">
                    <a:lumMod val="75000"/>
                  </a:schemeClr>
                </a:solidFill>
              </a:rPr>
              <a:t>	Ausblick</a:t>
            </a:r>
          </a:p>
        </p:txBody>
      </p:sp>
    </p:spTree>
    <p:extLst>
      <p:ext uri="{BB962C8B-B14F-4D97-AF65-F5344CB8AC3E}">
        <p14:creationId xmlns:p14="http://schemas.microsoft.com/office/powerpoint/2010/main" val="254349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normAutofit fontScale="90000"/>
          </a:bodyPr>
          <a:lstStyle/>
          <a:p>
            <a:br>
              <a:rPr lang="de-DE" dirty="0"/>
            </a:br>
            <a:r>
              <a:rPr lang="de-DE" dirty="0"/>
              <a:t>1. Vorstellung</a:t>
            </a:r>
            <a:br>
              <a:rPr lang="de-DE" dirty="0"/>
            </a:br>
            <a:r>
              <a:rPr lang="de-DE" dirty="0"/>
              <a:t>Folienüberschrift</a:t>
            </a:r>
          </a:p>
        </p:txBody>
      </p:sp>
      <p:sp>
        <p:nvSpPr>
          <p:cNvPr id="8" name="Datumsplatzhalter 3"/>
          <p:cNvSpPr>
            <a:spLocks noGrp="1"/>
          </p:cNvSpPr>
          <p:nvPr>
            <p:ph type="dt" sz="half" idx="10"/>
          </p:nvPr>
        </p:nvSpPr>
        <p:spPr>
          <a:xfrm>
            <a:off x="623392" y="271431"/>
            <a:ext cx="6552728" cy="472313"/>
          </a:xfrm>
        </p:spPr>
        <p:txBody>
          <a:bodyPr/>
          <a:lstStyle/>
          <a:p>
            <a:r>
              <a:rPr lang="de-DE" dirty="0"/>
              <a:t>Kalscheuer/Guttau/Harding, Anwaltliche Tätigkeiten für die Freie </a:t>
            </a:r>
            <a:r>
              <a:rPr lang="de-DE" dirty="0" err="1"/>
              <a:t>Apothekerschaft</a:t>
            </a:r>
            <a:endParaRPr lang="de-DE" dirty="0"/>
          </a:p>
        </p:txBody>
      </p:sp>
      <p:sp>
        <p:nvSpPr>
          <p:cNvPr id="5" name="Foliennummernplatzhalter 4"/>
          <p:cNvSpPr>
            <a:spLocks noGrp="1"/>
          </p:cNvSpPr>
          <p:nvPr>
            <p:ph type="sldNum" sz="quarter" idx="12"/>
          </p:nvPr>
        </p:nvSpPr>
        <p:spPr/>
        <p:txBody>
          <a:bodyPr/>
          <a:lstStyle/>
          <a:p>
            <a:fld id="{C6B0067E-F44A-4262-A3B9-FCA4A8C9579B}" type="slidenum">
              <a:rPr lang="de-DE" smtClean="0"/>
              <a:t>3</a:t>
            </a:fld>
            <a:endParaRPr lang="de-DE" dirty="0"/>
          </a:p>
        </p:txBody>
      </p:sp>
      <p:pic>
        <p:nvPicPr>
          <p:cNvPr id="2" name="Grafik 1">
            <a:extLst>
              <a:ext uri="{FF2B5EF4-FFF2-40B4-BE49-F238E27FC236}">
                <a16:creationId xmlns:a16="http://schemas.microsoft.com/office/drawing/2014/main" id="{294C5A73-606C-47B1-A104-DF0CE16EE75A}"/>
              </a:ext>
            </a:extLst>
          </p:cNvPr>
          <p:cNvPicPr>
            <a:picLocks noChangeAspect="1"/>
          </p:cNvPicPr>
          <p:nvPr/>
        </p:nvPicPr>
        <p:blipFill>
          <a:blip r:embed="rId2"/>
          <a:stretch>
            <a:fillRect/>
          </a:stretch>
        </p:blipFill>
        <p:spPr>
          <a:xfrm>
            <a:off x="640536" y="2052935"/>
            <a:ext cx="3571156" cy="2550826"/>
          </a:xfrm>
          <a:prstGeom prst="rect">
            <a:avLst/>
          </a:prstGeom>
        </p:spPr>
      </p:pic>
      <p:pic>
        <p:nvPicPr>
          <p:cNvPr id="4" name="Grafik 3">
            <a:extLst>
              <a:ext uri="{FF2B5EF4-FFF2-40B4-BE49-F238E27FC236}">
                <a16:creationId xmlns:a16="http://schemas.microsoft.com/office/drawing/2014/main" id="{452C0E6C-EDF6-499B-867C-F09CABD91F10}"/>
              </a:ext>
            </a:extLst>
          </p:cNvPr>
          <p:cNvPicPr>
            <a:picLocks noChangeAspect="1"/>
          </p:cNvPicPr>
          <p:nvPr/>
        </p:nvPicPr>
        <p:blipFill>
          <a:blip r:embed="rId3"/>
          <a:stretch>
            <a:fillRect/>
          </a:stretch>
        </p:blipFill>
        <p:spPr>
          <a:xfrm>
            <a:off x="4211692" y="2060848"/>
            <a:ext cx="3571157" cy="2550826"/>
          </a:xfrm>
          <a:prstGeom prst="rect">
            <a:avLst/>
          </a:prstGeom>
        </p:spPr>
      </p:pic>
      <p:sp>
        <p:nvSpPr>
          <p:cNvPr id="3" name="Inhaltsplatzhalter 2"/>
          <p:cNvSpPr>
            <a:spLocks noGrp="1"/>
          </p:cNvSpPr>
          <p:nvPr>
            <p:ph type="body" sz="half" idx="1"/>
          </p:nvPr>
        </p:nvSpPr>
        <p:spPr/>
        <p:txBody>
          <a:bodyPr/>
          <a:lstStyle/>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r>
              <a:rPr lang="de-DE" sz="1600" dirty="0">
                <a:solidFill>
                  <a:schemeClr val="accent1">
                    <a:lumMod val="75000"/>
                  </a:schemeClr>
                </a:solidFill>
              </a:rPr>
              <a:t>Dr. Fiete Kalscheuer 		Dr. Thomas Guttau 			Dr. Nicolas Harding</a:t>
            </a:r>
          </a:p>
        </p:txBody>
      </p:sp>
      <p:pic>
        <p:nvPicPr>
          <p:cNvPr id="7" name="Grafik 6">
            <a:extLst>
              <a:ext uri="{FF2B5EF4-FFF2-40B4-BE49-F238E27FC236}">
                <a16:creationId xmlns:a16="http://schemas.microsoft.com/office/drawing/2014/main" id="{106A51DF-A760-4EC0-B09F-03AD1DF691AD}"/>
              </a:ext>
            </a:extLst>
          </p:cNvPr>
          <p:cNvPicPr>
            <a:picLocks noChangeAspect="1"/>
          </p:cNvPicPr>
          <p:nvPr/>
        </p:nvPicPr>
        <p:blipFill>
          <a:blip r:embed="rId4"/>
          <a:stretch>
            <a:fillRect/>
          </a:stretch>
        </p:blipFill>
        <p:spPr>
          <a:xfrm>
            <a:off x="7752184" y="2052935"/>
            <a:ext cx="3571156" cy="2550826"/>
          </a:xfrm>
          <a:prstGeom prst="rect">
            <a:avLst/>
          </a:prstGeom>
        </p:spPr>
      </p:pic>
    </p:spTree>
    <p:extLst>
      <p:ext uri="{BB962C8B-B14F-4D97-AF65-F5344CB8AC3E}">
        <p14:creationId xmlns:p14="http://schemas.microsoft.com/office/powerpoint/2010/main" val="787303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e-DE" dirty="0"/>
            </a:br>
            <a:r>
              <a:rPr lang="de-DE" dirty="0"/>
              <a:t>2. Übersicht zu unseren Tätigkeiten</a:t>
            </a:r>
            <a:br>
              <a:rPr lang="de-DE" dirty="0"/>
            </a:br>
            <a:r>
              <a:rPr lang="de-DE" dirty="0"/>
              <a:t>Folienüberschrift</a:t>
            </a:r>
          </a:p>
        </p:txBody>
      </p:sp>
      <p:sp>
        <p:nvSpPr>
          <p:cNvPr id="3" name="Inhaltsplatzhalter 2"/>
          <p:cNvSpPr>
            <a:spLocks noGrp="1"/>
          </p:cNvSpPr>
          <p:nvPr>
            <p:ph sz="half" idx="1"/>
          </p:nvPr>
        </p:nvSpPr>
        <p:spPr>
          <a:xfrm>
            <a:off x="609600" y="1988840"/>
            <a:ext cx="10972800" cy="4137324"/>
          </a:xfrm>
        </p:spPr>
        <p:txBody>
          <a:bodyPr>
            <a:noAutofit/>
          </a:bodyPr>
          <a:lstStyle/>
          <a:p>
            <a:pPr marL="0" indent="0">
              <a:buNone/>
            </a:pPr>
            <a:r>
              <a:rPr lang="de-DE" sz="1200" b="1" dirty="0">
                <a:solidFill>
                  <a:schemeClr val="accent1">
                    <a:lumMod val="75000"/>
                  </a:schemeClr>
                </a:solidFill>
              </a:rPr>
              <a:t>I. Gerichtliche Verfahren</a:t>
            </a:r>
          </a:p>
          <a:p>
            <a:pPr marL="0" indent="0">
              <a:buNone/>
            </a:pPr>
            <a:r>
              <a:rPr lang="de-DE" sz="1200" b="1" dirty="0">
                <a:solidFill>
                  <a:schemeClr val="accent1">
                    <a:lumMod val="75000"/>
                  </a:schemeClr>
                </a:solidFill>
              </a:rPr>
              <a:t>1. Klageverfahren</a:t>
            </a:r>
          </a:p>
          <a:p>
            <a:pPr marL="0" indent="0">
              <a:buNone/>
            </a:pPr>
            <a:r>
              <a:rPr lang="de-DE" sz="1200" dirty="0">
                <a:solidFill>
                  <a:schemeClr val="accent1">
                    <a:lumMod val="75000"/>
                  </a:schemeClr>
                </a:solidFill>
              </a:rPr>
              <a:t>a) </a:t>
            </a:r>
            <a:r>
              <a:rPr lang="de-DE" sz="1200" u="sng" dirty="0">
                <a:solidFill>
                  <a:srgbClr val="C00000"/>
                </a:solidFill>
              </a:rPr>
              <a:t>Honorarklage</a:t>
            </a:r>
            <a:r>
              <a:rPr lang="de-DE" sz="1200" dirty="0">
                <a:solidFill>
                  <a:schemeClr val="accent1">
                    <a:lumMod val="75000"/>
                  </a:schemeClr>
                </a:solidFill>
              </a:rPr>
              <a:t> vom 09.04.2024 gegen die Bundesrepublik Deutschland, vertreten durch das BMW, vor dem VG Berlin</a:t>
            </a:r>
          </a:p>
          <a:p>
            <a:pPr marL="0" indent="0">
              <a:buNone/>
            </a:pPr>
            <a:r>
              <a:rPr lang="de-DE" sz="1200" dirty="0">
                <a:solidFill>
                  <a:schemeClr val="accent1">
                    <a:lumMod val="75000"/>
                  </a:schemeClr>
                </a:solidFill>
              </a:rPr>
              <a:t>b) Verpflichtungsklage auf Aktualisierung der sog. </a:t>
            </a:r>
            <a:r>
              <a:rPr lang="de-DE" sz="1200" u="sng" dirty="0">
                <a:solidFill>
                  <a:srgbClr val="C00000"/>
                </a:solidFill>
              </a:rPr>
              <a:t>Länderliste</a:t>
            </a:r>
            <a:r>
              <a:rPr lang="de-DE" sz="1200" dirty="0">
                <a:solidFill>
                  <a:schemeClr val="accent1">
                    <a:lumMod val="75000"/>
                  </a:schemeClr>
                </a:solidFill>
              </a:rPr>
              <a:t> mit der Maßgabe, die Niederlande aus der Liste zu streichen, vom 23.09.2024 gegen die Bundesrepublik Deutschland, vertreten durch das BMG, vor dem VG Köln</a:t>
            </a:r>
          </a:p>
          <a:p>
            <a:pPr marL="0" indent="0">
              <a:buNone/>
            </a:pPr>
            <a:r>
              <a:rPr lang="de-DE" sz="1200" dirty="0">
                <a:solidFill>
                  <a:schemeClr val="accent1">
                    <a:lumMod val="75000"/>
                  </a:schemeClr>
                </a:solidFill>
              </a:rPr>
              <a:t>c) Klagen gegen DocMorris und die Shop Apotheke wegen deren </a:t>
            </a:r>
            <a:r>
              <a:rPr lang="de-DE" sz="1200" u="sng" dirty="0">
                <a:solidFill>
                  <a:srgbClr val="C00000"/>
                </a:solidFill>
              </a:rPr>
              <a:t>Rabattgutschein-Aktionen</a:t>
            </a:r>
            <a:r>
              <a:rPr lang="de-DE" sz="1200" dirty="0">
                <a:solidFill>
                  <a:schemeClr val="accent1">
                    <a:lumMod val="75000"/>
                  </a:schemeClr>
                </a:solidFill>
              </a:rPr>
              <a:t> vom 24.10.2024 vor dem LG Hamburg und dem LG Frankfurt a.M.</a:t>
            </a:r>
          </a:p>
          <a:p>
            <a:pPr marL="0" indent="0">
              <a:buNone/>
            </a:pPr>
            <a:endParaRPr lang="de-DE" sz="1200" dirty="0">
              <a:solidFill>
                <a:schemeClr val="accent1">
                  <a:lumMod val="75000"/>
                </a:schemeClr>
              </a:solidFill>
            </a:endParaRPr>
          </a:p>
          <a:p>
            <a:pPr marL="0" indent="0">
              <a:buNone/>
            </a:pPr>
            <a:r>
              <a:rPr lang="de-DE" sz="1200" b="1" dirty="0">
                <a:solidFill>
                  <a:schemeClr val="accent1">
                    <a:lumMod val="75000"/>
                  </a:schemeClr>
                </a:solidFill>
              </a:rPr>
              <a:t>2. Eilverfahren</a:t>
            </a:r>
          </a:p>
          <a:p>
            <a:pPr marL="0" indent="0">
              <a:buNone/>
            </a:pPr>
            <a:r>
              <a:rPr lang="de-DE" sz="1200" dirty="0">
                <a:solidFill>
                  <a:schemeClr val="accent1">
                    <a:lumMod val="75000"/>
                  </a:schemeClr>
                </a:solidFill>
              </a:rPr>
              <a:t>Gerichtliches Eilverfahren auf Aktualisierung der sog. </a:t>
            </a:r>
            <a:r>
              <a:rPr lang="de-DE" sz="1200" u="sng" dirty="0">
                <a:solidFill>
                  <a:srgbClr val="C00000"/>
                </a:solidFill>
              </a:rPr>
              <a:t>Länderliste</a:t>
            </a:r>
            <a:r>
              <a:rPr lang="de-DE" sz="1200" dirty="0">
                <a:solidFill>
                  <a:schemeClr val="accent1">
                    <a:lumMod val="75000"/>
                  </a:schemeClr>
                </a:solidFill>
              </a:rPr>
              <a:t> vom 19.06.2024 gegen die Bundesrepublik Deutschland, vertreten durch das Bundesgesundheitsministerium, vor dem VG Berlin und sodann vor dem VG Köln und nunmehr vor dem OVG Münster </a:t>
            </a:r>
          </a:p>
          <a:p>
            <a:pPr marL="0" indent="0">
              <a:buNone/>
            </a:pPr>
            <a:endParaRPr lang="de-DE" sz="1200" dirty="0">
              <a:solidFill>
                <a:schemeClr val="accent1">
                  <a:lumMod val="75000"/>
                </a:schemeClr>
              </a:solidFill>
            </a:endParaRPr>
          </a:p>
          <a:p>
            <a:pPr marL="0" indent="0">
              <a:buNone/>
            </a:pPr>
            <a:r>
              <a:rPr lang="de-DE" sz="1200" b="1" dirty="0">
                <a:solidFill>
                  <a:schemeClr val="accent1">
                    <a:lumMod val="75000"/>
                  </a:schemeClr>
                </a:solidFill>
              </a:rPr>
              <a:t>II. Behördliche Verfahren</a:t>
            </a:r>
          </a:p>
          <a:p>
            <a:pPr marL="228600" indent="-228600">
              <a:buAutoNum type="alphaLcParenR"/>
            </a:pPr>
            <a:r>
              <a:rPr lang="de-DE" sz="1200" dirty="0">
                <a:solidFill>
                  <a:schemeClr val="accent1">
                    <a:lumMod val="75000"/>
                  </a:schemeClr>
                </a:solidFill>
              </a:rPr>
              <a:t>Diverse Anträge nach dem </a:t>
            </a:r>
            <a:r>
              <a:rPr lang="de-DE" sz="1200" u="sng" dirty="0">
                <a:solidFill>
                  <a:srgbClr val="C00000"/>
                </a:solidFill>
              </a:rPr>
              <a:t>IFG</a:t>
            </a:r>
            <a:r>
              <a:rPr lang="de-DE" sz="1200" dirty="0">
                <a:solidFill>
                  <a:srgbClr val="C00000"/>
                </a:solidFill>
              </a:rPr>
              <a:t> </a:t>
            </a:r>
            <a:r>
              <a:rPr lang="de-DE" sz="1200" dirty="0">
                <a:solidFill>
                  <a:schemeClr val="accent1">
                    <a:lumMod val="75000"/>
                  </a:schemeClr>
                </a:solidFill>
              </a:rPr>
              <a:t>beim BMG</a:t>
            </a:r>
          </a:p>
          <a:p>
            <a:pPr marL="228600" indent="-228600">
              <a:buAutoNum type="alphaLcParenR"/>
            </a:pPr>
            <a:r>
              <a:rPr lang="de-DE" sz="1200" dirty="0">
                <a:solidFill>
                  <a:schemeClr val="accent1">
                    <a:lumMod val="75000"/>
                  </a:schemeClr>
                </a:solidFill>
              </a:rPr>
              <a:t>Anträge auf Einschreiten im August und September 2024 auf Einschreiten gegen eine öffentliche Gruppe, in der </a:t>
            </a:r>
            <a:r>
              <a:rPr lang="de-DE" sz="1200" u="sng" dirty="0">
                <a:solidFill>
                  <a:srgbClr val="C00000"/>
                </a:solidFill>
              </a:rPr>
              <a:t>Facebook-Nutzer</a:t>
            </a:r>
            <a:r>
              <a:rPr lang="de-DE" sz="1200" dirty="0">
                <a:solidFill>
                  <a:schemeClr val="accent1">
                    <a:lumMod val="75000"/>
                  </a:schemeClr>
                </a:solidFill>
              </a:rPr>
              <a:t> apotheken- und verschreibungspflichtige Medikamente an private Nutzer des Netzwerks veräußern.</a:t>
            </a:r>
          </a:p>
          <a:p>
            <a:pPr marL="0" indent="0">
              <a:buNone/>
            </a:pPr>
            <a:endParaRPr lang="de-DE" sz="1200" dirty="0">
              <a:solidFill>
                <a:schemeClr val="accent1">
                  <a:lumMod val="75000"/>
                </a:schemeClr>
              </a:solidFill>
            </a:endParaRPr>
          </a:p>
          <a:p>
            <a:pPr marL="0" indent="0">
              <a:buNone/>
            </a:pPr>
            <a:r>
              <a:rPr lang="de-DE" sz="1200" b="1" dirty="0">
                <a:solidFill>
                  <a:schemeClr val="accent1">
                    <a:lumMod val="75000"/>
                  </a:schemeClr>
                </a:solidFill>
              </a:rPr>
              <a:t>III. Gutachterliche Stellungnahmen</a:t>
            </a:r>
          </a:p>
          <a:p>
            <a:pPr marL="0" indent="0">
              <a:buNone/>
            </a:pPr>
            <a:r>
              <a:rPr lang="de-DE" sz="1200" dirty="0">
                <a:solidFill>
                  <a:schemeClr val="accent1">
                    <a:lumMod val="75000"/>
                  </a:schemeClr>
                </a:solidFill>
              </a:rPr>
              <a:t>Diverse gutachterliche Stellungnahmen, zuletzt zur </a:t>
            </a:r>
            <a:r>
              <a:rPr lang="de-DE" sz="1200" u="sng" dirty="0">
                <a:solidFill>
                  <a:srgbClr val="C00000"/>
                </a:solidFill>
              </a:rPr>
              <a:t>rechtlichen Zulässigkeit des RX-Versandhandelsverbots</a:t>
            </a:r>
          </a:p>
        </p:txBody>
      </p:sp>
      <p:sp>
        <p:nvSpPr>
          <p:cNvPr id="8" name="Datumsplatzhalter 3"/>
          <p:cNvSpPr>
            <a:spLocks noGrp="1"/>
          </p:cNvSpPr>
          <p:nvPr>
            <p:ph type="dt" sz="half" idx="10"/>
          </p:nvPr>
        </p:nvSpPr>
        <p:spPr>
          <a:xfrm>
            <a:off x="623392" y="271431"/>
            <a:ext cx="6840760" cy="472313"/>
          </a:xfrm>
        </p:spPr>
        <p:txBody>
          <a:bodyPr/>
          <a:lstStyle/>
          <a:p>
            <a:r>
              <a:rPr lang="de-DE" dirty="0"/>
              <a:t>Kalscheuer/ Guttau/ Harding, Anwaltliche Tätigkeiten für die Freie </a:t>
            </a:r>
            <a:r>
              <a:rPr lang="de-DE" dirty="0" err="1"/>
              <a:t>Apothekerschaft</a:t>
            </a:r>
            <a:endParaRPr lang="de-DE" dirty="0"/>
          </a:p>
        </p:txBody>
      </p:sp>
      <p:sp>
        <p:nvSpPr>
          <p:cNvPr id="5" name="Foliennummernplatzhalter 4"/>
          <p:cNvSpPr>
            <a:spLocks noGrp="1"/>
          </p:cNvSpPr>
          <p:nvPr>
            <p:ph type="sldNum" sz="quarter" idx="12"/>
          </p:nvPr>
        </p:nvSpPr>
        <p:spPr/>
        <p:txBody>
          <a:bodyPr/>
          <a:lstStyle/>
          <a:p>
            <a:fld id="{C6B0067E-F44A-4262-A3B9-FCA4A8C9579B}" type="slidenum">
              <a:rPr lang="de-DE" smtClean="0"/>
              <a:t>4</a:t>
            </a:fld>
            <a:endParaRPr lang="de-DE" dirty="0"/>
          </a:p>
        </p:txBody>
      </p:sp>
    </p:spTree>
    <p:extLst>
      <p:ext uri="{BB962C8B-B14F-4D97-AF65-F5344CB8AC3E}">
        <p14:creationId xmlns:p14="http://schemas.microsoft.com/office/powerpoint/2010/main" val="416930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e-DE" dirty="0"/>
            </a:br>
            <a:r>
              <a:rPr lang="de-DE" dirty="0"/>
              <a:t>3. Zu den Tätigkeiten im Einzelnen</a:t>
            </a:r>
            <a:br>
              <a:rPr lang="de-DE" dirty="0"/>
            </a:br>
            <a:r>
              <a:rPr lang="de-DE" dirty="0"/>
              <a:t>Folienüberschrift</a:t>
            </a:r>
          </a:p>
        </p:txBody>
      </p:sp>
      <p:sp>
        <p:nvSpPr>
          <p:cNvPr id="3" name="Inhaltsplatzhalter 2"/>
          <p:cNvSpPr>
            <a:spLocks noGrp="1"/>
          </p:cNvSpPr>
          <p:nvPr>
            <p:ph sz="half" idx="1"/>
          </p:nvPr>
        </p:nvSpPr>
        <p:spPr>
          <a:xfrm>
            <a:off x="609600" y="1988840"/>
            <a:ext cx="10972800" cy="4137324"/>
          </a:xfrm>
        </p:spPr>
        <p:txBody>
          <a:bodyPr>
            <a:noAutofit/>
          </a:bodyPr>
          <a:lstStyle/>
          <a:p>
            <a:pPr marL="228600" indent="-228600">
              <a:buAutoNum type="alphaLcParenR"/>
            </a:pPr>
            <a:r>
              <a:rPr lang="de-DE" sz="1800" b="1" dirty="0">
                <a:solidFill>
                  <a:schemeClr val="accent1">
                    <a:lumMod val="75000"/>
                  </a:schemeClr>
                </a:solidFill>
              </a:rPr>
              <a:t>Zur Honorarklage</a:t>
            </a:r>
          </a:p>
          <a:p>
            <a:pPr marL="0" indent="0">
              <a:buNone/>
            </a:pPr>
            <a:r>
              <a:rPr lang="de-DE" sz="1800" dirty="0">
                <a:solidFill>
                  <a:schemeClr val="accent1">
                    <a:lumMod val="75000"/>
                  </a:schemeClr>
                </a:solidFill>
              </a:rPr>
              <a:t>Am 09.04.2024 reichten wir die Feststellungsklage gegen die Bundesrepublik Deutschland wegen Feststellung des Bestehens eines Anspruchs auf Änderung des § 3 Abs. 1 Satz 1 Arzneimittelpreisverordnung beim VG Berlin ein.</a:t>
            </a:r>
          </a:p>
          <a:p>
            <a:pPr marL="0" indent="0">
              <a:buNone/>
            </a:pPr>
            <a:endParaRPr lang="de-DE" sz="1800" dirty="0">
              <a:solidFill>
                <a:schemeClr val="accent1">
                  <a:lumMod val="75000"/>
                </a:schemeClr>
              </a:solidFill>
            </a:endParaRPr>
          </a:p>
          <a:p>
            <a:pPr marL="0" indent="0">
              <a:buNone/>
            </a:pPr>
            <a:r>
              <a:rPr lang="de-DE" sz="1800" dirty="0">
                <a:solidFill>
                  <a:schemeClr val="accent1">
                    <a:lumMod val="75000"/>
                  </a:schemeClr>
                </a:solidFill>
              </a:rPr>
              <a:t>Der Festzuschlag auf rezeptpflichtige Arzneimittelt bildet nach wie vor die maßgebliche Einnahmequelle für Apotheken. Trotz Inflation, steigender Kostenquote und immer neuen Aufgabenübertragungen ist der Festzuschlag seit über zehn Jahren nicht erhöht worden und liegt heute nur geringfügig über dem Niveau im Zeitpunkt seiner Einführung im Jahr 2003.</a:t>
            </a:r>
          </a:p>
          <a:p>
            <a:pPr marL="0" indent="0">
              <a:buNone/>
            </a:pPr>
            <a:endParaRPr lang="de-DE" sz="1800" dirty="0">
              <a:solidFill>
                <a:schemeClr val="accent1">
                  <a:lumMod val="75000"/>
                </a:schemeClr>
              </a:solidFill>
            </a:endParaRPr>
          </a:p>
          <a:p>
            <a:pPr marL="0" indent="0">
              <a:buNone/>
            </a:pPr>
            <a:r>
              <a:rPr lang="de-DE" sz="1800" dirty="0">
                <a:solidFill>
                  <a:schemeClr val="accent1">
                    <a:lumMod val="75000"/>
                  </a:schemeClr>
                </a:solidFill>
              </a:rPr>
              <a:t>Nach dem Willen des parlamentarischen Gesetzgebers soll eine Anpassung an die Kostenentwicklung der Apotheken regelmäßig auf Grundlage einer Überprüfung im Zweijahresrhythmus erfolgen (vgl. BT-</a:t>
            </a:r>
            <a:r>
              <a:rPr lang="de-DE" sz="1800" dirty="0" err="1">
                <a:solidFill>
                  <a:schemeClr val="accent1">
                    <a:lumMod val="75000"/>
                  </a:schemeClr>
                </a:solidFill>
              </a:rPr>
              <a:t>Drs</a:t>
            </a:r>
            <a:r>
              <a:rPr lang="de-DE" sz="1800" dirty="0">
                <a:solidFill>
                  <a:schemeClr val="accent1">
                    <a:lumMod val="75000"/>
                  </a:schemeClr>
                </a:solidFill>
              </a:rPr>
              <a:t>. 15/1525, s. 166). </a:t>
            </a:r>
          </a:p>
          <a:p>
            <a:pPr marL="0" indent="0">
              <a:buNone/>
            </a:pPr>
            <a:endParaRPr lang="de-DE" sz="1800" dirty="0"/>
          </a:p>
        </p:txBody>
      </p:sp>
      <p:sp>
        <p:nvSpPr>
          <p:cNvPr id="8" name="Datumsplatzhalter 3"/>
          <p:cNvSpPr>
            <a:spLocks noGrp="1"/>
          </p:cNvSpPr>
          <p:nvPr>
            <p:ph type="dt" sz="half" idx="10"/>
          </p:nvPr>
        </p:nvSpPr>
        <p:spPr>
          <a:xfrm>
            <a:off x="623392" y="271431"/>
            <a:ext cx="6840760" cy="472313"/>
          </a:xfrm>
        </p:spPr>
        <p:txBody>
          <a:bodyPr/>
          <a:lstStyle/>
          <a:p>
            <a:r>
              <a:rPr lang="de-DE" dirty="0"/>
              <a:t>Kalscheuer/ Guttau/ Harding, Anwaltliche Tätigkeiten für die Freie </a:t>
            </a:r>
            <a:r>
              <a:rPr lang="de-DE" dirty="0" err="1"/>
              <a:t>Apothekerschaft</a:t>
            </a:r>
            <a:endParaRPr lang="de-DE" dirty="0"/>
          </a:p>
        </p:txBody>
      </p:sp>
      <p:sp>
        <p:nvSpPr>
          <p:cNvPr id="5" name="Foliennummernplatzhalter 4"/>
          <p:cNvSpPr>
            <a:spLocks noGrp="1"/>
          </p:cNvSpPr>
          <p:nvPr>
            <p:ph type="sldNum" sz="quarter" idx="12"/>
          </p:nvPr>
        </p:nvSpPr>
        <p:spPr/>
        <p:txBody>
          <a:bodyPr/>
          <a:lstStyle/>
          <a:p>
            <a:fld id="{C6B0067E-F44A-4262-A3B9-FCA4A8C9579B}" type="slidenum">
              <a:rPr lang="de-DE" smtClean="0"/>
              <a:t>5</a:t>
            </a:fld>
            <a:endParaRPr lang="de-DE" dirty="0"/>
          </a:p>
        </p:txBody>
      </p:sp>
    </p:spTree>
    <p:extLst>
      <p:ext uri="{BB962C8B-B14F-4D97-AF65-F5344CB8AC3E}">
        <p14:creationId xmlns:p14="http://schemas.microsoft.com/office/powerpoint/2010/main" val="387392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e-DE" dirty="0"/>
            </a:br>
            <a:r>
              <a:rPr lang="de-DE" dirty="0"/>
              <a:t>3. Zu den Tätigkeiten im Einzelnen</a:t>
            </a:r>
            <a:br>
              <a:rPr lang="de-DE" dirty="0"/>
            </a:br>
            <a:r>
              <a:rPr lang="de-DE" dirty="0"/>
              <a:t>Folienüberschrift</a:t>
            </a:r>
          </a:p>
        </p:txBody>
      </p:sp>
      <p:sp>
        <p:nvSpPr>
          <p:cNvPr id="3" name="Inhaltsplatzhalter 2"/>
          <p:cNvSpPr>
            <a:spLocks noGrp="1"/>
          </p:cNvSpPr>
          <p:nvPr>
            <p:ph sz="half" idx="1"/>
          </p:nvPr>
        </p:nvSpPr>
        <p:spPr>
          <a:xfrm>
            <a:off x="606608" y="2006728"/>
            <a:ext cx="10972800" cy="4137324"/>
          </a:xfrm>
        </p:spPr>
        <p:txBody>
          <a:bodyPr>
            <a:noAutofit/>
          </a:bodyPr>
          <a:lstStyle/>
          <a:p>
            <a:pPr marL="0" indent="0">
              <a:buNone/>
            </a:pPr>
            <a:r>
              <a:rPr lang="de-DE" sz="1800" b="1" dirty="0">
                <a:solidFill>
                  <a:schemeClr val="accent1">
                    <a:lumMod val="75000"/>
                  </a:schemeClr>
                </a:solidFill>
              </a:rPr>
              <a:t>b) Zu den Länderlisten-Verfahren</a:t>
            </a:r>
          </a:p>
          <a:p>
            <a:pPr marL="0" indent="0">
              <a:buNone/>
            </a:pPr>
            <a:r>
              <a:rPr lang="de-DE" sz="1800" dirty="0">
                <a:solidFill>
                  <a:schemeClr val="accent1">
                    <a:lumMod val="75000"/>
                  </a:schemeClr>
                </a:solidFill>
              </a:rPr>
              <a:t>§ 73 Abs. 1 Satz 1 Nr. 1a AMG macht den Versand von Arzneimitteln nach Deutschland davon abhängig, dass „im Falle des Versandes an den Endverbraucher das Arzneimittel von einer Apotheke eines Mitgliedstaates der Europäischen Union […], welche 	für den Versandhandel nach ihrem nationalen Recht, </a:t>
            </a:r>
            <a:r>
              <a:rPr lang="de-DE" sz="1800" dirty="0">
                <a:solidFill>
                  <a:srgbClr val="C00000"/>
                </a:solidFill>
              </a:rPr>
              <a:t>soweit es dem deutschen Apothekenrecht im Hinblick auf die Vorschriften zum Versandhandel entspricht</a:t>
            </a:r>
            <a:r>
              <a:rPr lang="de-DE" sz="1800" dirty="0">
                <a:solidFill>
                  <a:schemeClr val="accent1">
                    <a:lumMod val="75000"/>
                  </a:schemeClr>
                </a:solidFill>
              </a:rPr>
              <a:t>, …, entsprechend den deutschen Vorschriften zum Versandhandel oder zum elektronischen Handel versandt wird“.</a:t>
            </a:r>
          </a:p>
          <a:p>
            <a:pPr marL="0" indent="0">
              <a:buNone/>
            </a:pPr>
            <a:endParaRPr lang="de-DE" sz="1800" dirty="0">
              <a:solidFill>
                <a:schemeClr val="accent1">
                  <a:lumMod val="75000"/>
                </a:schemeClr>
              </a:solidFill>
            </a:endParaRPr>
          </a:p>
          <a:p>
            <a:pPr marL="0" indent="0">
              <a:buNone/>
            </a:pPr>
            <a:r>
              <a:rPr lang="de-DE" sz="1800" dirty="0">
                <a:solidFill>
                  <a:schemeClr val="accent1">
                    <a:lumMod val="75000"/>
                  </a:schemeClr>
                </a:solidFill>
              </a:rPr>
              <a:t>Wann eine solche Entsprechung gegeben ist, regelt wiederum zumindest mittelbar die Vorschrift in § 73 Abs. 1 Satz 3 AMG. Nach dieser Vorgabe veröffentlicht das BMG „</a:t>
            </a:r>
            <a:r>
              <a:rPr lang="de-DE" sz="1800" dirty="0">
                <a:solidFill>
                  <a:srgbClr val="C00000"/>
                </a:solidFill>
              </a:rPr>
              <a:t>in regelmäßigen Abständen </a:t>
            </a:r>
            <a:r>
              <a:rPr lang="de-DE" sz="1800" dirty="0">
                <a:solidFill>
                  <a:schemeClr val="accent1">
                    <a:lumMod val="75000"/>
                  </a:schemeClr>
                </a:solidFill>
              </a:rPr>
              <a:t>eine aktualisierte“ Übersicht über die Mitgliedsstaaten der Europäischen Union und die EWR-Staaten, in</a:t>
            </a:r>
          </a:p>
          <a:p>
            <a:pPr marL="0" indent="0">
              <a:buNone/>
            </a:pPr>
            <a:r>
              <a:rPr lang="de-DE" sz="1800" dirty="0">
                <a:solidFill>
                  <a:schemeClr val="accent1">
                    <a:lumMod val="75000"/>
                  </a:schemeClr>
                </a:solidFill>
              </a:rPr>
              <a:t>denen für den Versandhandel mit Arzneimitteln dem deutschen Recht vergleichbare Sicherheitsstandards bestehen.</a:t>
            </a:r>
          </a:p>
          <a:p>
            <a:pPr marL="0" indent="0">
              <a:buNone/>
            </a:pPr>
            <a:endParaRPr lang="de-DE" sz="1200" b="1" u="sng" dirty="0">
              <a:solidFill>
                <a:srgbClr val="FF0000"/>
              </a:solidFill>
            </a:endParaRPr>
          </a:p>
        </p:txBody>
      </p:sp>
      <p:sp>
        <p:nvSpPr>
          <p:cNvPr id="8" name="Datumsplatzhalter 3"/>
          <p:cNvSpPr>
            <a:spLocks noGrp="1"/>
          </p:cNvSpPr>
          <p:nvPr>
            <p:ph type="dt" sz="half" idx="10"/>
          </p:nvPr>
        </p:nvSpPr>
        <p:spPr>
          <a:xfrm>
            <a:off x="623392" y="271431"/>
            <a:ext cx="6840760" cy="472313"/>
          </a:xfrm>
        </p:spPr>
        <p:txBody>
          <a:bodyPr/>
          <a:lstStyle/>
          <a:p>
            <a:r>
              <a:rPr lang="de-DE" dirty="0"/>
              <a:t>Kalscheuer/ Guttau/ Harding, Anwaltliche Tätigkeiten für die Freie </a:t>
            </a:r>
            <a:r>
              <a:rPr lang="de-DE" dirty="0" err="1"/>
              <a:t>Apothekerschaft</a:t>
            </a:r>
            <a:endParaRPr lang="de-DE" dirty="0"/>
          </a:p>
        </p:txBody>
      </p:sp>
      <p:sp>
        <p:nvSpPr>
          <p:cNvPr id="5" name="Foliennummernplatzhalter 4"/>
          <p:cNvSpPr>
            <a:spLocks noGrp="1"/>
          </p:cNvSpPr>
          <p:nvPr>
            <p:ph type="sldNum" sz="quarter" idx="12"/>
          </p:nvPr>
        </p:nvSpPr>
        <p:spPr/>
        <p:txBody>
          <a:bodyPr/>
          <a:lstStyle/>
          <a:p>
            <a:fld id="{C6B0067E-F44A-4262-A3B9-FCA4A8C9579B}" type="slidenum">
              <a:rPr lang="de-DE" smtClean="0"/>
              <a:t>6</a:t>
            </a:fld>
            <a:endParaRPr lang="de-DE" dirty="0"/>
          </a:p>
        </p:txBody>
      </p:sp>
    </p:spTree>
    <p:extLst>
      <p:ext uri="{BB962C8B-B14F-4D97-AF65-F5344CB8AC3E}">
        <p14:creationId xmlns:p14="http://schemas.microsoft.com/office/powerpoint/2010/main" val="368763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e-DE" dirty="0"/>
            </a:br>
            <a:r>
              <a:rPr lang="de-DE" dirty="0"/>
              <a:t>3. Zu den Tätigkeiten im Einzelnen</a:t>
            </a:r>
            <a:br>
              <a:rPr lang="de-DE" dirty="0"/>
            </a:br>
            <a:r>
              <a:rPr lang="de-DE" dirty="0"/>
              <a:t>Folienüberschrift</a:t>
            </a:r>
          </a:p>
        </p:txBody>
      </p:sp>
      <p:sp>
        <p:nvSpPr>
          <p:cNvPr id="3" name="Inhaltsplatzhalter 2"/>
          <p:cNvSpPr>
            <a:spLocks noGrp="1"/>
          </p:cNvSpPr>
          <p:nvPr>
            <p:ph sz="half" idx="1"/>
          </p:nvPr>
        </p:nvSpPr>
        <p:spPr>
          <a:xfrm>
            <a:off x="606608" y="2006728"/>
            <a:ext cx="10972800" cy="4137324"/>
          </a:xfrm>
        </p:spPr>
        <p:txBody>
          <a:bodyPr>
            <a:noAutofit/>
          </a:bodyPr>
          <a:lstStyle/>
          <a:p>
            <a:pPr marL="0" indent="0">
              <a:buNone/>
            </a:pPr>
            <a:r>
              <a:rPr lang="de-DE" sz="1800" b="1" dirty="0"/>
              <a:t>c) Klagen gegen DocMorris und Shop-Apotheke wegen deren Rabattgutschein-Aktionen </a:t>
            </a:r>
          </a:p>
          <a:p>
            <a:pPr marL="0" indent="0">
              <a:buNone/>
            </a:pPr>
            <a:r>
              <a:rPr lang="de-DE" sz="1800" dirty="0">
                <a:solidFill>
                  <a:schemeClr val="accent1">
                    <a:lumMod val="75000"/>
                  </a:schemeClr>
                </a:solidFill>
              </a:rPr>
              <a:t>Im Mai 2024 warben DocMorris und Shop-Apotheke mit einer 10-€-Rabattaktion für die E-Rezept-Nutzung ihrer Apps:</a:t>
            </a:r>
          </a:p>
          <a:p>
            <a:pPr marL="0" indent="0">
              <a:buNone/>
            </a:pPr>
            <a:r>
              <a:rPr lang="de-DE" sz="1800" dirty="0">
                <a:solidFill>
                  <a:schemeClr val="accent1">
                    <a:lumMod val="75000"/>
                  </a:schemeClr>
                </a:solidFill>
              </a:rPr>
              <a:t> </a:t>
            </a:r>
          </a:p>
          <a:p>
            <a:pPr marL="0" indent="0">
              <a:buNone/>
            </a:pPr>
            <a:endParaRPr lang="de-DE" sz="1800" b="1" dirty="0"/>
          </a:p>
          <a:p>
            <a:pPr marL="0" indent="0">
              <a:buNone/>
            </a:pPr>
            <a:endParaRPr lang="de-DE" sz="1200" b="1" u="sng" dirty="0">
              <a:solidFill>
                <a:srgbClr val="FF0000"/>
              </a:solidFill>
            </a:endParaRPr>
          </a:p>
        </p:txBody>
      </p:sp>
      <p:sp>
        <p:nvSpPr>
          <p:cNvPr id="8" name="Datumsplatzhalter 3"/>
          <p:cNvSpPr>
            <a:spLocks noGrp="1"/>
          </p:cNvSpPr>
          <p:nvPr>
            <p:ph type="dt" sz="half" idx="10"/>
          </p:nvPr>
        </p:nvSpPr>
        <p:spPr>
          <a:xfrm>
            <a:off x="623392" y="271431"/>
            <a:ext cx="6840760" cy="472313"/>
          </a:xfrm>
        </p:spPr>
        <p:txBody>
          <a:bodyPr/>
          <a:lstStyle/>
          <a:p>
            <a:r>
              <a:rPr lang="de-DE" dirty="0"/>
              <a:t>Kalscheuer/ Guttau/ Harding, Anwaltliche Tätigkeiten für die Freie </a:t>
            </a:r>
            <a:r>
              <a:rPr lang="de-DE" dirty="0" err="1"/>
              <a:t>Apothekerschaft</a:t>
            </a:r>
            <a:endParaRPr lang="de-DE" dirty="0"/>
          </a:p>
        </p:txBody>
      </p:sp>
      <p:sp>
        <p:nvSpPr>
          <p:cNvPr id="5" name="Foliennummernplatzhalter 4"/>
          <p:cNvSpPr>
            <a:spLocks noGrp="1"/>
          </p:cNvSpPr>
          <p:nvPr>
            <p:ph type="sldNum" sz="quarter" idx="12"/>
          </p:nvPr>
        </p:nvSpPr>
        <p:spPr/>
        <p:txBody>
          <a:bodyPr/>
          <a:lstStyle/>
          <a:p>
            <a:fld id="{C6B0067E-F44A-4262-A3B9-FCA4A8C9579B}" type="slidenum">
              <a:rPr lang="de-DE" smtClean="0"/>
              <a:t>7</a:t>
            </a:fld>
            <a:endParaRPr lang="de-DE" dirty="0"/>
          </a:p>
        </p:txBody>
      </p:sp>
      <p:pic>
        <p:nvPicPr>
          <p:cNvPr id="4" name="Grafik 3">
            <a:extLst>
              <a:ext uri="{FF2B5EF4-FFF2-40B4-BE49-F238E27FC236}">
                <a16:creationId xmlns:a16="http://schemas.microsoft.com/office/drawing/2014/main" id="{D750F141-CE01-4413-83DE-1D38A757C1B0}"/>
              </a:ext>
            </a:extLst>
          </p:cNvPr>
          <p:cNvPicPr>
            <a:picLocks noChangeAspect="1"/>
          </p:cNvPicPr>
          <p:nvPr/>
        </p:nvPicPr>
        <p:blipFill>
          <a:blip r:embed="rId2"/>
          <a:stretch>
            <a:fillRect/>
          </a:stretch>
        </p:blipFill>
        <p:spPr>
          <a:xfrm>
            <a:off x="2895382" y="2888386"/>
            <a:ext cx="6428820" cy="3241197"/>
          </a:xfrm>
          <a:prstGeom prst="rect">
            <a:avLst/>
          </a:prstGeom>
        </p:spPr>
      </p:pic>
    </p:spTree>
    <p:extLst>
      <p:ext uri="{BB962C8B-B14F-4D97-AF65-F5344CB8AC3E}">
        <p14:creationId xmlns:p14="http://schemas.microsoft.com/office/powerpoint/2010/main" val="209856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e-DE" dirty="0"/>
            </a:br>
            <a:r>
              <a:rPr lang="de-DE" dirty="0"/>
              <a:t>3. Zu den Tätigkeiten im Einzelnen</a:t>
            </a:r>
            <a:br>
              <a:rPr lang="de-DE" dirty="0"/>
            </a:br>
            <a:r>
              <a:rPr lang="de-DE" dirty="0"/>
              <a:t>Folienüberschrift</a:t>
            </a:r>
          </a:p>
        </p:txBody>
      </p:sp>
      <p:sp>
        <p:nvSpPr>
          <p:cNvPr id="3" name="Inhaltsplatzhalter 2"/>
          <p:cNvSpPr>
            <a:spLocks noGrp="1"/>
          </p:cNvSpPr>
          <p:nvPr>
            <p:ph sz="half" idx="1"/>
          </p:nvPr>
        </p:nvSpPr>
        <p:spPr>
          <a:xfrm>
            <a:off x="606608" y="2006728"/>
            <a:ext cx="10972800" cy="4137324"/>
          </a:xfrm>
        </p:spPr>
        <p:txBody>
          <a:bodyPr>
            <a:noAutofit/>
          </a:bodyPr>
          <a:lstStyle/>
          <a:p>
            <a:pPr marL="0" indent="0">
              <a:buNone/>
            </a:pPr>
            <a:r>
              <a:rPr lang="de-DE" sz="1800" dirty="0">
                <a:solidFill>
                  <a:schemeClr val="accent1">
                    <a:lumMod val="75000"/>
                  </a:schemeClr>
                </a:solidFill>
              </a:rPr>
              <a:t>Im Fußnotentext hieß es:</a:t>
            </a:r>
          </a:p>
          <a:p>
            <a:pPr marL="0" indent="0">
              <a:buNone/>
            </a:pPr>
            <a:r>
              <a:rPr lang="de-DE" sz="1800" dirty="0">
                <a:solidFill>
                  <a:schemeClr val="accent1">
                    <a:lumMod val="75000"/>
                  </a:schemeClr>
                </a:solidFill>
              </a:rPr>
              <a:t>	</a:t>
            </a:r>
          </a:p>
          <a:p>
            <a:pPr marL="0" indent="0">
              <a:buNone/>
            </a:pPr>
            <a:r>
              <a:rPr lang="de-DE" sz="1800" dirty="0">
                <a:solidFill>
                  <a:schemeClr val="accent1">
                    <a:lumMod val="75000"/>
                  </a:schemeClr>
                </a:solidFill>
              </a:rPr>
              <a:t>	„Die Verrechnung des Gutscheinbetrags erfolgt innerhalb des Bestellprozesses zunächst </a:t>
            </a:r>
            <a:r>
              <a:rPr lang="de-DE" sz="1800" u="sng" dirty="0">
                <a:solidFill>
                  <a:schemeClr val="accent1">
                    <a:lumMod val="75000"/>
                  </a:schemeClr>
                </a:solidFill>
              </a:rPr>
              <a:t>mit der </a:t>
            </a:r>
            <a:r>
              <a:rPr lang="de-DE" sz="1800" dirty="0">
                <a:solidFill>
                  <a:schemeClr val="accent1">
                    <a:lumMod val="75000"/>
                  </a:schemeClr>
                </a:solidFill>
              </a:rPr>
              <a:t>	</a:t>
            </a:r>
            <a:r>
              <a:rPr lang="de-DE" sz="1800" u="sng" dirty="0">
                <a:solidFill>
                  <a:schemeClr val="accent1">
                    <a:lumMod val="75000"/>
                  </a:schemeClr>
                </a:solidFill>
              </a:rPr>
              <a:t>gesetzlichen Zuzahlung </a:t>
            </a:r>
            <a:r>
              <a:rPr lang="de-DE" sz="1800" dirty="0">
                <a:solidFill>
                  <a:schemeClr val="accent1">
                    <a:lumMod val="75000"/>
                  </a:schemeClr>
                </a:solidFill>
              </a:rPr>
              <a:t>und anschließend mit dem Preis von mitbestellten nicht 	verschreibungspflichtigen Produkten.“</a:t>
            </a:r>
          </a:p>
          <a:p>
            <a:pPr marL="0" indent="0">
              <a:buNone/>
            </a:pPr>
            <a:r>
              <a:rPr lang="de-DE" sz="1800" dirty="0">
                <a:solidFill>
                  <a:schemeClr val="accent1">
                    <a:lumMod val="75000"/>
                  </a:schemeClr>
                </a:solidFill>
              </a:rPr>
              <a:t> </a:t>
            </a:r>
          </a:p>
          <a:p>
            <a:pPr marL="0" indent="0">
              <a:buNone/>
            </a:pPr>
            <a:r>
              <a:rPr lang="de-DE" sz="1800" dirty="0">
                <a:solidFill>
                  <a:schemeClr val="accent1">
                    <a:lumMod val="75000"/>
                  </a:schemeClr>
                </a:solidFill>
              </a:rPr>
              <a:t>Zwei Mitglieder mahnten das mit Unterstützung der FA als unlauter ab. Die Versender lehnten es ab, eine strafbewehrte Unterlassungserklärung abzugeben und meinen sich im Recht.</a:t>
            </a:r>
          </a:p>
          <a:p>
            <a:pPr marL="0" indent="0">
              <a:buNone/>
            </a:pPr>
            <a:endParaRPr lang="de-DE" sz="1800" dirty="0">
              <a:solidFill>
                <a:schemeClr val="accent1">
                  <a:lumMod val="75000"/>
                </a:schemeClr>
              </a:solidFill>
            </a:endParaRPr>
          </a:p>
          <a:p>
            <a:pPr marL="0" indent="0">
              <a:buNone/>
            </a:pPr>
            <a:r>
              <a:rPr lang="de-DE" sz="1800" dirty="0">
                <a:solidFill>
                  <a:schemeClr val="accent1">
                    <a:lumMod val="75000"/>
                  </a:schemeClr>
                </a:solidFill>
              </a:rPr>
              <a:t>Wir sehen darin eine Missachtung der Preisbindungsvorschriften (Verstoß gegen § 78 AMG i.V.m. § 129 Abs. 3 S. 3 SGB V).</a:t>
            </a:r>
          </a:p>
          <a:p>
            <a:pPr marL="0" indent="0">
              <a:buNone/>
            </a:pPr>
            <a:endParaRPr lang="de-DE" sz="1800" dirty="0">
              <a:solidFill>
                <a:schemeClr val="accent1">
                  <a:lumMod val="75000"/>
                </a:schemeClr>
              </a:solidFill>
            </a:endParaRPr>
          </a:p>
          <a:p>
            <a:pPr marL="0" indent="0">
              <a:buNone/>
            </a:pPr>
            <a:r>
              <a:rPr lang="de-DE" sz="1800" dirty="0">
                <a:solidFill>
                  <a:schemeClr val="accent1">
                    <a:lumMod val="75000"/>
                  </a:schemeClr>
                </a:solidFill>
              </a:rPr>
              <a:t>Beide Verfahren sind derzeit ausgesetzt bzw. ruhen mit Blick auf relevante ähnliche Verfahren vor dem Bundesgerichtshof.</a:t>
            </a:r>
          </a:p>
          <a:p>
            <a:pPr marL="0" indent="0">
              <a:buNone/>
            </a:pPr>
            <a:endParaRPr lang="de-DE" sz="1200" b="1" u="sng" dirty="0">
              <a:solidFill>
                <a:srgbClr val="FF0000"/>
              </a:solidFill>
            </a:endParaRPr>
          </a:p>
        </p:txBody>
      </p:sp>
      <p:sp>
        <p:nvSpPr>
          <p:cNvPr id="8" name="Datumsplatzhalter 3"/>
          <p:cNvSpPr>
            <a:spLocks noGrp="1"/>
          </p:cNvSpPr>
          <p:nvPr>
            <p:ph type="dt" sz="half" idx="10"/>
          </p:nvPr>
        </p:nvSpPr>
        <p:spPr>
          <a:xfrm>
            <a:off x="623392" y="271431"/>
            <a:ext cx="6840760" cy="472313"/>
          </a:xfrm>
        </p:spPr>
        <p:txBody>
          <a:bodyPr/>
          <a:lstStyle/>
          <a:p>
            <a:r>
              <a:rPr lang="de-DE" dirty="0"/>
              <a:t>Kalscheuer/ Guttau/ Harding, Anwaltliche Tätigkeiten für die Freie </a:t>
            </a:r>
            <a:r>
              <a:rPr lang="de-DE" dirty="0" err="1"/>
              <a:t>Apothekerschaft</a:t>
            </a:r>
            <a:endParaRPr lang="de-DE" dirty="0"/>
          </a:p>
        </p:txBody>
      </p:sp>
      <p:sp>
        <p:nvSpPr>
          <p:cNvPr id="5" name="Foliennummernplatzhalter 4"/>
          <p:cNvSpPr>
            <a:spLocks noGrp="1"/>
          </p:cNvSpPr>
          <p:nvPr>
            <p:ph type="sldNum" sz="quarter" idx="12"/>
          </p:nvPr>
        </p:nvSpPr>
        <p:spPr/>
        <p:txBody>
          <a:bodyPr/>
          <a:lstStyle/>
          <a:p>
            <a:fld id="{C6B0067E-F44A-4262-A3B9-FCA4A8C9579B}" type="slidenum">
              <a:rPr lang="de-DE" smtClean="0"/>
              <a:t>8</a:t>
            </a:fld>
            <a:endParaRPr lang="de-DE" dirty="0"/>
          </a:p>
        </p:txBody>
      </p:sp>
    </p:spTree>
    <p:extLst>
      <p:ext uri="{BB962C8B-B14F-4D97-AF65-F5344CB8AC3E}">
        <p14:creationId xmlns:p14="http://schemas.microsoft.com/office/powerpoint/2010/main" val="268770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e-DE" dirty="0"/>
            </a:br>
            <a:r>
              <a:rPr lang="de-DE" dirty="0"/>
              <a:t>3. Zu den Tätigkeiten im Einzelnen</a:t>
            </a:r>
            <a:br>
              <a:rPr lang="de-DE" dirty="0"/>
            </a:br>
            <a:r>
              <a:rPr lang="de-DE" dirty="0"/>
              <a:t>Folienüberschrift</a:t>
            </a:r>
          </a:p>
        </p:txBody>
      </p:sp>
      <p:sp>
        <p:nvSpPr>
          <p:cNvPr id="3" name="Inhaltsplatzhalter 2"/>
          <p:cNvSpPr>
            <a:spLocks noGrp="1"/>
          </p:cNvSpPr>
          <p:nvPr>
            <p:ph sz="half" idx="1"/>
          </p:nvPr>
        </p:nvSpPr>
        <p:spPr>
          <a:xfrm>
            <a:off x="606608" y="2006728"/>
            <a:ext cx="10972800" cy="4137324"/>
          </a:xfrm>
        </p:spPr>
        <p:txBody>
          <a:bodyPr>
            <a:noAutofit/>
          </a:bodyPr>
          <a:lstStyle/>
          <a:p>
            <a:pPr marL="0" indent="0">
              <a:buNone/>
            </a:pPr>
            <a:r>
              <a:rPr lang="de-DE" sz="1800" b="1" dirty="0">
                <a:solidFill>
                  <a:schemeClr val="tx2">
                    <a:lumMod val="75000"/>
                  </a:schemeClr>
                </a:solidFill>
              </a:rPr>
              <a:t>d) Zu den IFG-Anträgen und den Facebook- und Ebay-Verfahren</a:t>
            </a:r>
          </a:p>
          <a:p>
            <a:pPr marL="0" indent="0">
              <a:buNone/>
            </a:pPr>
            <a:r>
              <a:rPr lang="de-DE" sz="1800" dirty="0">
                <a:solidFill>
                  <a:schemeClr val="tx2">
                    <a:lumMod val="75000"/>
                  </a:schemeClr>
                </a:solidFill>
              </a:rPr>
              <a:t>Gegenüber diversen Behörden haben wir IFG-Anträge gestellt. Hervorzuheben ist der Antrag beim BMG hinsichtlich der Einführung des </a:t>
            </a:r>
            <a:r>
              <a:rPr lang="de-DE" sz="1800" dirty="0" err="1">
                <a:solidFill>
                  <a:schemeClr val="tx2">
                    <a:lumMod val="75000"/>
                  </a:schemeClr>
                </a:solidFill>
              </a:rPr>
              <a:t>CardLink</a:t>
            </a:r>
            <a:r>
              <a:rPr lang="de-DE" sz="1800" dirty="0">
                <a:solidFill>
                  <a:schemeClr val="tx2">
                    <a:lumMod val="75000"/>
                  </a:schemeClr>
                </a:solidFill>
              </a:rPr>
              <a:t>-Verfahrens und zu </a:t>
            </a:r>
            <a:r>
              <a:rPr lang="de-DE" sz="1800">
                <a:solidFill>
                  <a:schemeClr val="tx2">
                    <a:lumMod val="75000"/>
                  </a:schemeClr>
                </a:solidFill>
              </a:rPr>
              <a:t>den Hintergründen der Lieferengpass-Pauschale.</a:t>
            </a:r>
            <a:endParaRPr lang="de-DE" sz="1800" dirty="0">
              <a:solidFill>
                <a:schemeClr val="tx2">
                  <a:lumMod val="75000"/>
                </a:schemeClr>
              </a:solidFill>
            </a:endParaRPr>
          </a:p>
          <a:p>
            <a:pPr marL="0" indent="0">
              <a:buNone/>
            </a:pPr>
            <a:endParaRPr lang="de-DE" sz="1800" dirty="0">
              <a:solidFill>
                <a:schemeClr val="tx2">
                  <a:lumMod val="75000"/>
                </a:schemeClr>
              </a:solidFill>
            </a:endParaRPr>
          </a:p>
          <a:p>
            <a:pPr marL="0" indent="0">
              <a:buNone/>
            </a:pPr>
            <a:r>
              <a:rPr lang="de-DE" sz="1800" dirty="0">
                <a:solidFill>
                  <a:schemeClr val="tx2">
                    <a:lumMod val="75000"/>
                  </a:schemeClr>
                </a:solidFill>
              </a:rPr>
              <a:t>Sowohl bei Facebook als auch auf eBay wurden und werden Arzneimittel von Privatpersonen verkauft. Mit Nachdruck auf die BNetzA, den Meta-Konzern und (Gesundheits-)Behörden konnten wir die Löschung der Gruppe „Medikamentenflohmarkt“ erzielen.</a:t>
            </a:r>
          </a:p>
          <a:p>
            <a:pPr marL="0" indent="0">
              <a:buNone/>
            </a:pPr>
            <a:endParaRPr lang="de-DE" sz="1800" dirty="0">
              <a:solidFill>
                <a:schemeClr val="tx2">
                  <a:lumMod val="75000"/>
                </a:schemeClr>
              </a:solidFill>
            </a:endParaRPr>
          </a:p>
          <a:p>
            <a:pPr marL="0" indent="0">
              <a:buNone/>
            </a:pPr>
            <a:r>
              <a:rPr lang="de-DE" sz="1800" dirty="0">
                <a:solidFill>
                  <a:schemeClr val="tx2">
                    <a:lumMod val="75000"/>
                  </a:schemeClr>
                </a:solidFill>
              </a:rPr>
              <a:t>Auf Initiative der Freien Apothekerschaft erkannte auch eBay, dass der illegale Versand von Medikamenten ein strukturelles Problem ist. Die Freie Apothekerschaft meldet rechtswidrige Verstöße regelmäßig bei eBay, wobei das Löschen auch heute noch häufig zu lang dauert. Seit Anfang des Jahres haben mehrere Videokonferenzen mit eBay Deutschland stattgefunden, um dem rechtswidrigen Treiben Einhalt zu gebieten. </a:t>
            </a:r>
          </a:p>
          <a:p>
            <a:pPr marL="0" indent="0">
              <a:buNone/>
            </a:pPr>
            <a:endParaRPr lang="de-DE" sz="1800" b="1" u="sng" dirty="0">
              <a:solidFill>
                <a:srgbClr val="000000"/>
              </a:solidFill>
            </a:endParaRPr>
          </a:p>
        </p:txBody>
      </p:sp>
      <p:sp>
        <p:nvSpPr>
          <p:cNvPr id="8" name="Datumsplatzhalter 3"/>
          <p:cNvSpPr>
            <a:spLocks noGrp="1"/>
          </p:cNvSpPr>
          <p:nvPr>
            <p:ph type="dt" sz="half" idx="10"/>
          </p:nvPr>
        </p:nvSpPr>
        <p:spPr>
          <a:xfrm>
            <a:off x="623392" y="271431"/>
            <a:ext cx="6840760" cy="472313"/>
          </a:xfrm>
        </p:spPr>
        <p:txBody>
          <a:bodyPr/>
          <a:lstStyle/>
          <a:p>
            <a:r>
              <a:rPr lang="de-DE" dirty="0"/>
              <a:t>Kalscheuer/ Guttau/ Harding, Anwaltliche Tätigkeiten für die Freie </a:t>
            </a:r>
            <a:r>
              <a:rPr lang="de-DE" dirty="0" err="1"/>
              <a:t>Apothekerschaft</a:t>
            </a:r>
            <a:endParaRPr lang="de-DE" dirty="0"/>
          </a:p>
        </p:txBody>
      </p:sp>
      <p:sp>
        <p:nvSpPr>
          <p:cNvPr id="5" name="Foliennummernplatzhalter 4"/>
          <p:cNvSpPr>
            <a:spLocks noGrp="1"/>
          </p:cNvSpPr>
          <p:nvPr>
            <p:ph type="sldNum" sz="quarter" idx="12"/>
          </p:nvPr>
        </p:nvSpPr>
        <p:spPr/>
        <p:txBody>
          <a:bodyPr/>
          <a:lstStyle/>
          <a:p>
            <a:fld id="{C6B0067E-F44A-4262-A3B9-FCA4A8C9579B}" type="slidenum">
              <a:rPr lang="de-DE" smtClean="0"/>
              <a:t>9</a:t>
            </a:fld>
            <a:endParaRPr lang="de-DE" dirty="0"/>
          </a:p>
        </p:txBody>
      </p:sp>
    </p:spTree>
    <p:extLst>
      <p:ext uri="{BB962C8B-B14F-4D97-AF65-F5344CB8AC3E}">
        <p14:creationId xmlns:p14="http://schemas.microsoft.com/office/powerpoint/2010/main" val="402392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MZ-2019">
  <a:themeElements>
    <a:clrScheme name="BMZ">
      <a:dk1>
        <a:srgbClr val="000000"/>
      </a:dk1>
      <a:lt1>
        <a:srgbClr val="FFFFFF"/>
      </a:lt1>
      <a:dk2>
        <a:srgbClr val="003675"/>
      </a:dk2>
      <a:lt2>
        <a:srgbClr val="808080"/>
      </a:lt2>
      <a:accent1>
        <a:srgbClr val="003675"/>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orlage BMZ 2024.potx" id="{F292E36D-883D-46DD-91B4-2880F65DA3A8}" vid="{240E54E7-3E29-43DC-8F0C-9828BFA44247}"/>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 BMZ 2024</Template>
  <TotalTime>0</TotalTime>
  <Words>1298</Words>
  <Application>Microsoft Office PowerPoint</Application>
  <PresentationFormat>Breitbild</PresentationFormat>
  <Paragraphs>111</Paragraphs>
  <Slides>12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12</vt:i4>
      </vt:variant>
    </vt:vector>
  </HeadingPairs>
  <TitlesOfParts>
    <vt:vector size="16" baseType="lpstr">
      <vt:lpstr>Arial</vt:lpstr>
      <vt:lpstr>Courier New</vt:lpstr>
      <vt:lpstr>Wingdings</vt:lpstr>
      <vt:lpstr>BMZ-2019</vt:lpstr>
      <vt:lpstr>Anwaltliche Tätigkeiten für die Freie Apothekerschaft</vt:lpstr>
      <vt:lpstr>Anwaltliche Tätigkeiten für die Freie Apothekerschaft</vt:lpstr>
      <vt:lpstr> 1. Vorstellung Folienüberschrift</vt:lpstr>
      <vt:lpstr> 2. Übersicht zu unseren Tätigkeiten Folienüberschrift</vt:lpstr>
      <vt:lpstr> 3. Zu den Tätigkeiten im Einzelnen Folienüberschrift</vt:lpstr>
      <vt:lpstr> 3. Zu den Tätigkeiten im Einzelnen Folienüberschrift</vt:lpstr>
      <vt:lpstr> 3. Zu den Tätigkeiten im Einzelnen Folienüberschrift</vt:lpstr>
      <vt:lpstr> 3. Zu den Tätigkeiten im Einzelnen Folienüberschrift</vt:lpstr>
      <vt:lpstr> 3. Zu den Tätigkeiten im Einzelnen Folienüberschrift</vt:lpstr>
      <vt:lpstr> 3. Zu den Tätigkeiten im Einzelnen Folienüberschrift</vt:lpstr>
      <vt:lpstr> 4. Ausblick Folienüberschrift</vt:lpstr>
      <vt:lpstr> 4. Ausblick Folienüberschrift</vt:lpstr>
    </vt:vector>
  </TitlesOfParts>
  <Company>BMZ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Anwaltliche Tätigkeiten für die Freie Apothekerschaft</dc:title>
  <dc:creator>Kalscheuer, Dr. Fiete</dc:creator>
  <cp:lastModifiedBy>Kalscheuer, Dr. Fiete</cp:lastModifiedBy>
  <cp:revision>23</cp:revision>
  <cp:lastPrinted>2024-05-24T08:36:45Z</cp:lastPrinted>
  <dcterms:created xsi:type="dcterms:W3CDTF">2025-05-20T16:06:31Z</dcterms:created>
  <dcterms:modified xsi:type="dcterms:W3CDTF">2025-05-26T19:28:04Z</dcterms:modified>
</cp:coreProperties>
</file>